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6CECB"/>
          </a:solidFill>
        </a:fill>
      </a:tcStyle>
    </a:wholeTbl>
    <a:band2H>
      <a:tcTxStyle b="def" i="def"/>
      <a:tcStyle>
        <a:tcBdr/>
        <a:fill>
          <a:solidFill>
            <a:srgbClr val="FBE8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5CECB"/>
          </a:solidFill>
        </a:fill>
      </a:tcStyle>
    </a:wholeTbl>
    <a:band2H>
      <a:tcTxStyle b="def" i="def"/>
      <a:tcStyle>
        <a:tcBdr/>
        <a:fill>
          <a:solidFill>
            <a:srgbClr val="F2E8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4CBCA"/>
          </a:solidFill>
        </a:fill>
      </a:tcStyle>
    </a:wholeTbl>
    <a:band2H>
      <a:tcTxStyle b="def" i="def"/>
      <a:tcStyle>
        <a:tcBdr/>
        <a:fill>
          <a:solidFill>
            <a:srgbClr val="F2E7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Rectangle"/>
          <p:cNvSpPr/>
          <p:nvPr>
            <p:ph type="body" sz="quarter" idx="13"/>
          </p:nvPr>
        </p:nvSpPr>
        <p:spPr>
          <a:xfrm>
            <a:off x="6172200" y="1681163"/>
            <a:ext cx="5183188"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Rectangle"/>
          <p:cNvSpPr/>
          <p:nvPr>
            <p:ph type="body" sz="quarter" idx="13"/>
          </p:nvPr>
        </p:nvSpPr>
        <p:spPr>
          <a:xfrm>
            <a:off x="839787" y="2057400"/>
            <a:ext cx="3932238"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Image"/>
          <p:cNvSpPr/>
          <p:nvPr>
            <p:ph type="pic" sz="half" idx="13"/>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Vertical Text">
    <p:spTree>
      <p:nvGrpSpPr>
        <p:cNvPr id="1" name=""/>
        <p:cNvGrpSpPr/>
        <p:nvPr/>
      </p:nvGrpSpPr>
      <p:grpSpPr>
        <a:xfrm>
          <a:off x="0" y="0"/>
          <a:ext cx="0" cy="0"/>
          <a:chOff x="0" y="0"/>
          <a:chExt cx="0" cy="0"/>
        </a:xfrm>
      </p:grpSpPr>
      <p:sp>
        <p:nvSpPr>
          <p:cNvPr id="92" name="Title Text"/>
          <p:cNvSpPr txBox="1"/>
          <p:nvPr>
            <p:ph type="title"/>
          </p:nvPr>
        </p:nvSpPr>
        <p:spPr>
          <a:prstGeom prst="rect">
            <a:avLst/>
          </a:prstGeom>
        </p:spPr>
        <p:txBody>
          <a:bodyPr/>
          <a:lstStyle/>
          <a:p>
            <a:pPr/>
            <a:r>
              <a:t>Title Text</a:t>
            </a:r>
          </a:p>
        </p:txBody>
      </p:sp>
      <p:sp>
        <p:nvSpPr>
          <p:cNvPr id="9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ertical Title and Text">
    <p:spTree>
      <p:nvGrpSpPr>
        <p:cNvPr id="1" name=""/>
        <p:cNvGrpSpPr/>
        <p:nvPr/>
      </p:nvGrpSpPr>
      <p:grpSpPr>
        <a:xfrm>
          <a:off x="0" y="0"/>
          <a:ext cx="0" cy="0"/>
          <a:chOff x="0" y="0"/>
          <a:chExt cx="0" cy="0"/>
        </a:xfrm>
      </p:grpSpPr>
      <p:sp>
        <p:nvSpPr>
          <p:cNvPr id="101" name="Title Text"/>
          <p:cNvSpPr txBox="1"/>
          <p:nvPr>
            <p:ph type="title"/>
          </p:nvPr>
        </p:nvSpPr>
        <p:spPr>
          <a:xfrm>
            <a:off x="8724900" y="365125"/>
            <a:ext cx="2628900" cy="5811838"/>
          </a:xfrm>
          <a:prstGeom prst="rect">
            <a:avLst/>
          </a:prstGeom>
        </p:spPr>
        <p:txBody>
          <a:bodyPr/>
          <a:lstStyle/>
          <a:p>
            <a:pPr/>
            <a:r>
              <a:t>Title Text</a:t>
            </a:r>
          </a:p>
        </p:txBody>
      </p:sp>
      <p:sp>
        <p:nvSpPr>
          <p:cNvPr id="102" name="Body Level One…"/>
          <p:cNvSpPr txBox="1"/>
          <p:nvPr>
            <p:ph type="body" idx="1"/>
          </p:nvPr>
        </p:nvSpPr>
        <p:spPr>
          <a:xfrm>
            <a:off x="838200" y="365125"/>
            <a:ext cx="7734300" cy="58118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1.gif"/><Relationship Id="rId6" Type="http://schemas.openxmlformats.org/officeDocument/2006/relationships/image" Target="../media/image5.jpeg"/><Relationship Id="rId7" Type="http://schemas.openxmlformats.org/officeDocument/2006/relationships/image" Target="../media/image6.jpeg"/><Relationship Id="rId8" Type="http://schemas.openxmlformats.org/officeDocument/2006/relationships/image" Target="../media/image7.jpeg"/><Relationship Id="rId9" Type="http://schemas.openxmlformats.org/officeDocument/2006/relationships/image" Target="../media/image8.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10.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 Id="rId3" Type="http://schemas.openxmlformats.org/officeDocument/2006/relationships/image" Target="../media/image12.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3.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 Id="rId3" Type="http://schemas.openxmlformats.org/officeDocument/2006/relationships/image" Target="../media/image15.jpeg"/><Relationship Id="rId4" Type="http://schemas.openxmlformats.org/officeDocument/2006/relationships/image" Target="../media/image13.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 Id="rId3" Type="http://schemas.openxmlformats.org/officeDocument/2006/relationships/image" Target="../media/image17.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 Id="rId3" Type="http://schemas.openxmlformats.org/officeDocument/2006/relationships/image" Target="../media/image2.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 name="Title"/>
          <p:cNvSpPr txBox="1"/>
          <p:nvPr>
            <p:ph type="ctrTitle"/>
          </p:nvPr>
        </p:nvSpPr>
        <p:spPr>
          <a:prstGeom prst="rect">
            <a:avLst/>
          </a:prstGeom>
        </p:spPr>
        <p:txBody>
          <a:bodyPr/>
          <a:lstStyle/>
          <a:p>
            <a:pPr/>
          </a:p>
        </p:txBody>
      </p:sp>
      <p:sp>
        <p:nvSpPr>
          <p:cNvPr id="113" name="Body"/>
          <p:cNvSpPr txBox="1"/>
          <p:nvPr>
            <p:ph type="subTitle" sz="quarter" idx="1"/>
          </p:nvPr>
        </p:nvSpPr>
        <p:spPr>
          <a:xfrm>
            <a:off x="1524000" y="3602037"/>
            <a:ext cx="9144000" cy="1655762"/>
          </a:xfrm>
          <a:prstGeom prst="rect">
            <a:avLst/>
          </a:prstGeom>
        </p:spPr>
        <p:txBody>
          <a:bodyPr/>
          <a:lstStyle/>
          <a:p>
            <a:pPr/>
          </a:p>
        </p:txBody>
      </p:sp>
      <p:pic>
        <p:nvPicPr>
          <p:cNvPr id="114" name="http://www.jamesapplejr.com/wp-content/uploads/2014/06/feast-of-weeks.jpg" descr="http://www.jamesapplejr.com/wp-content/uploads/2014/06/feast-of-weeks.jpg"/>
          <p:cNvPicPr>
            <a:picLocks noChangeAspect="1"/>
          </p:cNvPicPr>
          <p:nvPr/>
        </p:nvPicPr>
        <p:blipFill>
          <a:blip r:embed="rId2">
            <a:extLst/>
          </a:blip>
          <a:stretch>
            <a:fillRect/>
          </a:stretch>
        </p:blipFill>
        <p:spPr>
          <a:xfrm>
            <a:off x="0" y="-38639"/>
            <a:ext cx="12235509" cy="6896639"/>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116" name="What to know about feasts/festivals in general:"/>
          <p:cNvSpPr txBox="1"/>
          <p:nvPr>
            <p:ph type="title"/>
          </p:nvPr>
        </p:nvSpPr>
        <p:spPr>
          <a:xfrm>
            <a:off x="838200" y="367000"/>
            <a:ext cx="10515600" cy="1325563"/>
          </a:xfrm>
          <a:prstGeom prst="rect">
            <a:avLst/>
          </a:prstGeom>
        </p:spPr>
        <p:txBody>
          <a:bodyPr/>
          <a:lstStyle>
            <a:lvl1pPr defTabSz="868680">
              <a:defRPr sz="4180"/>
            </a:lvl1pPr>
          </a:lstStyle>
          <a:p>
            <a:pPr/>
            <a:r>
              <a:t>What to know about feasts/festivals in general:</a:t>
            </a:r>
          </a:p>
        </p:txBody>
      </p:sp>
      <p:sp>
        <p:nvSpPr>
          <p:cNvPr id="117" name="They are His feasts…"/>
          <p:cNvSpPr txBox="1"/>
          <p:nvPr>
            <p:ph type="body" idx="1"/>
          </p:nvPr>
        </p:nvSpPr>
        <p:spPr>
          <a:xfrm>
            <a:off x="580622" y="2145645"/>
            <a:ext cx="10515601" cy="4871391"/>
          </a:xfrm>
          <a:prstGeom prst="rect">
            <a:avLst/>
          </a:prstGeom>
        </p:spPr>
        <p:txBody>
          <a:bodyPr/>
          <a:lstStyle/>
          <a:p>
            <a:pPr>
              <a:lnSpc>
                <a:spcPct val="72000"/>
              </a:lnSpc>
              <a:defRPr sz="1900"/>
            </a:pPr>
          </a:p>
          <a:p>
            <a:pPr>
              <a:lnSpc>
                <a:spcPct val="72000"/>
              </a:lnSpc>
              <a:defRPr sz="1900"/>
            </a:pPr>
            <a:r>
              <a:t>They are </a:t>
            </a:r>
            <a:r>
              <a:rPr b="1" i="1"/>
              <a:t>His</a:t>
            </a:r>
            <a:r>
              <a:t> feasts</a:t>
            </a:r>
          </a:p>
          <a:p>
            <a:pPr>
              <a:lnSpc>
                <a:spcPct val="72000"/>
              </a:lnSpc>
              <a:defRPr sz="1900"/>
            </a:pPr>
          </a:p>
          <a:p>
            <a:pPr>
              <a:lnSpc>
                <a:spcPct val="72000"/>
              </a:lnSpc>
              <a:defRPr sz="1900"/>
            </a:pPr>
            <a:r>
              <a:t>They were celebrated throughout the OT by the patriarchs. YHWH always intended to make these occasions memorable by emphasizing the fun and festive element of His feasts. </a:t>
            </a:r>
          </a:p>
          <a:p>
            <a:pPr>
              <a:lnSpc>
                <a:spcPct val="72000"/>
              </a:lnSpc>
              <a:defRPr sz="1900"/>
            </a:pPr>
          </a:p>
          <a:p>
            <a:pPr>
              <a:lnSpc>
                <a:spcPct val="72000"/>
              </a:lnSpc>
              <a:defRPr sz="1900"/>
            </a:pPr>
            <a:r>
              <a:t>They were celebrated by Jesus/Yahusha and his </a:t>
            </a:r>
          </a:p>
          <a:p>
            <a:pPr marL="0" indent="0">
              <a:lnSpc>
                <a:spcPct val="72000"/>
              </a:lnSpc>
              <a:buSzTx/>
              <a:buNone/>
              <a:defRPr sz="1900"/>
            </a:pPr>
            <a:r>
              <a:t>	disciples in the NT</a:t>
            </a:r>
          </a:p>
          <a:p>
            <a:pPr>
              <a:lnSpc>
                <a:spcPct val="72000"/>
              </a:lnSpc>
              <a:defRPr sz="1900"/>
            </a:pPr>
          </a:p>
          <a:p>
            <a:pPr marL="0" indent="0">
              <a:lnSpc>
                <a:spcPct val="72000"/>
              </a:lnSpc>
              <a:buSzTx/>
              <a:buNone/>
              <a:defRPr sz="1900"/>
            </a:pPr>
          </a:p>
          <a:p>
            <a:pPr>
              <a:lnSpc>
                <a:spcPct val="72000"/>
              </a:lnSpc>
              <a:defRPr sz="1900"/>
            </a:pPr>
          </a:p>
          <a:p>
            <a:pPr>
              <a:lnSpc>
                <a:spcPct val="72000"/>
              </a:lnSpc>
              <a:defRPr sz="1900"/>
            </a:pPr>
            <a:r>
              <a:t>At some point after Jesus and his disciples kept these feasts, Christians stopped keeping them.  Unfortunately Rome made Christianity somewhat different to what we see in Acts so we are bit by bit finding these lost truths again….</a:t>
            </a:r>
          </a:p>
        </p:txBody>
      </p:sp>
      <p:sp>
        <p:nvSpPr>
          <p:cNvPr id="118" name="Quote Bubble"/>
          <p:cNvSpPr/>
          <p:nvPr/>
        </p:nvSpPr>
        <p:spPr>
          <a:xfrm>
            <a:off x="4713668" y="1027905"/>
            <a:ext cx="3069465" cy="1584103"/>
          </a:xfrm>
          <a:prstGeom prst="wedgeEllipseCallout">
            <a:avLst>
              <a:gd name="adj1" fmla="val -82931"/>
              <a:gd name="adj2" fmla="val 26728"/>
            </a:avLst>
          </a:prstGeom>
          <a:gradFill>
            <a:gsLst>
              <a:gs pos="0">
                <a:srgbClr val="FF9251"/>
              </a:gs>
              <a:gs pos="50000">
                <a:schemeClr val="accent4"/>
              </a:gs>
              <a:gs pos="100000">
                <a:srgbClr val="E47420"/>
              </a:gs>
            </a:gsLst>
            <a:lin ang="5400000"/>
          </a:gradFill>
          <a:ln w="12700">
            <a:miter lim="400000"/>
          </a:ln>
          <a:effectLst>
            <a:outerShdw sx="100000" sy="100000" kx="0" ky="0" algn="b" rotWithShape="0" blurRad="63500" dist="19050" dir="5400000">
              <a:srgbClr val="000000">
                <a:alpha val="63000"/>
              </a:srgbClr>
            </a:outerShdw>
          </a:effectLst>
        </p:spPr>
        <p:txBody>
          <a:bodyPr lIns="45719" rIns="45719" anchor="ctr"/>
          <a:lstStyle/>
          <a:p>
            <a:pPr algn="ctr">
              <a:defRPr>
                <a:solidFill>
                  <a:srgbClr val="FFFFFF"/>
                </a:solidFill>
              </a:defRPr>
            </a:pPr>
          </a:p>
        </p:txBody>
      </p:sp>
      <p:sp>
        <p:nvSpPr>
          <p:cNvPr id="119" name="Lev 23:1 – ‘YHWH said to Moses, 2“Speak to the Israelites and say to them: ‘These are my appointed festivals, the appointed festivals of the Lord, which you are to proclaim as sacred assemblies.’"/>
          <p:cNvSpPr txBox="1"/>
          <p:nvPr/>
        </p:nvSpPr>
        <p:spPr>
          <a:xfrm>
            <a:off x="4803819" y="1204404"/>
            <a:ext cx="2776472" cy="1183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1400"/>
            </a:pPr>
            <a:r>
              <a:t>Lev 23:1 – </a:t>
            </a:r>
            <a:r>
              <a:rPr sz="1200"/>
              <a:t>‘YHWH said to Moses, 2“Speak to the Israelites and say to them: ‘These are my appointed festivals, the appointed festivals of the </a:t>
            </a:r>
            <a:r>
              <a:rPr cap="small" sz="1200"/>
              <a:t>Lord</a:t>
            </a:r>
            <a:r>
              <a:rPr sz="1200"/>
              <a:t>, which you are to proclaim as sacred assemblies.’</a:t>
            </a:r>
          </a:p>
        </p:txBody>
      </p:sp>
      <p:sp>
        <p:nvSpPr>
          <p:cNvPr id="120" name="Quote Bubble"/>
          <p:cNvSpPr/>
          <p:nvPr/>
        </p:nvSpPr>
        <p:spPr>
          <a:xfrm>
            <a:off x="7873283" y="1487449"/>
            <a:ext cx="4147000" cy="1463478"/>
          </a:xfrm>
          <a:prstGeom prst="wedgeEllipseCallout">
            <a:avLst>
              <a:gd name="adj1" fmla="val -41330"/>
              <a:gd name="adj2" fmla="val 52820"/>
            </a:avLst>
          </a:prstGeom>
          <a:gradFill>
            <a:gsLst>
              <a:gs pos="0">
                <a:srgbClr val="FF9251"/>
              </a:gs>
              <a:gs pos="50000">
                <a:schemeClr val="accent4"/>
              </a:gs>
              <a:gs pos="100000">
                <a:srgbClr val="E47420"/>
              </a:gs>
            </a:gsLst>
            <a:lin ang="5400000"/>
          </a:gradFill>
          <a:ln w="12700">
            <a:miter lim="400000"/>
          </a:ln>
          <a:effectLst>
            <a:outerShdw sx="100000" sy="100000" kx="0" ky="0" algn="b" rotWithShape="0" blurRad="63500" dist="19050" dir="5400000">
              <a:srgbClr val="000000">
                <a:alpha val="63000"/>
              </a:srgbClr>
            </a:outerShdw>
          </a:effectLst>
        </p:spPr>
        <p:txBody>
          <a:bodyPr lIns="45719" rIns="45719" anchor="ctr"/>
          <a:lstStyle/>
          <a:p>
            <a:pPr algn="ctr">
              <a:defRPr>
                <a:solidFill>
                  <a:srgbClr val="FFFFFF"/>
                </a:solidFill>
              </a:defRPr>
            </a:pPr>
          </a:p>
        </p:txBody>
      </p:sp>
      <p:sp>
        <p:nvSpPr>
          <p:cNvPr id="121" name="Neh 8: 13-18…"/>
          <p:cNvSpPr txBox="1"/>
          <p:nvPr/>
        </p:nvSpPr>
        <p:spPr>
          <a:xfrm>
            <a:off x="8248381" y="1580425"/>
            <a:ext cx="3438660" cy="1158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1200"/>
            </a:pPr>
            <a:r>
              <a:t>Neh 8: 13-18</a:t>
            </a:r>
          </a:p>
          <a:p>
            <a:pPr algn="ctr">
              <a:defRPr sz="1200"/>
            </a:pPr>
            <a:r>
              <a:t>17The whole company that had returned from exile built temporary shelters and lived in them. From the days of Joshua son of Nun until that day, the Israelites had not celebrated it like this. And their joy was very great.</a:t>
            </a:r>
          </a:p>
        </p:txBody>
      </p:sp>
      <p:sp>
        <p:nvSpPr>
          <p:cNvPr id="122" name="Quote Bubble"/>
          <p:cNvSpPr/>
          <p:nvPr/>
        </p:nvSpPr>
        <p:spPr>
          <a:xfrm>
            <a:off x="8707943" y="3644424"/>
            <a:ext cx="3438660" cy="2096497"/>
          </a:xfrm>
          <a:prstGeom prst="wedgeEllipseCallout">
            <a:avLst>
              <a:gd name="adj1" fmla="val -138138"/>
              <a:gd name="adj2" fmla="val 11337"/>
            </a:avLst>
          </a:prstGeom>
          <a:solidFill>
            <a:srgbClr val="00B050"/>
          </a:solidFill>
          <a:ln w="12700">
            <a:miter lim="400000"/>
          </a:ln>
          <a:effectLst>
            <a:outerShdw sx="100000" sy="100000" kx="0" ky="0" algn="b" rotWithShape="0" blurRad="63500" dist="19050" dir="5400000">
              <a:srgbClr val="000000">
                <a:alpha val="63000"/>
              </a:srgbClr>
            </a:outerShdw>
          </a:effectLst>
        </p:spPr>
        <p:txBody>
          <a:bodyPr lIns="45719" rIns="45719" anchor="ctr"/>
          <a:lstStyle/>
          <a:p>
            <a:pPr algn="ctr">
              <a:defRPr>
                <a:solidFill>
                  <a:srgbClr val="FFFFFF"/>
                </a:solidFill>
              </a:defRPr>
            </a:pPr>
          </a:p>
        </p:txBody>
      </p:sp>
      <p:sp>
        <p:nvSpPr>
          <p:cNvPr id="123" name="Acts 18: 21…"/>
          <p:cNvSpPr txBox="1"/>
          <p:nvPr/>
        </p:nvSpPr>
        <p:spPr>
          <a:xfrm>
            <a:off x="9144537" y="3646620"/>
            <a:ext cx="2653049" cy="186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1200">
                <a:solidFill>
                  <a:srgbClr val="FFFFFF"/>
                </a:solidFill>
              </a:defRPr>
            </a:pPr>
            <a:r>
              <a:t>Acts 18: 21</a:t>
            </a:r>
          </a:p>
          <a:p>
            <a:pPr algn="ctr">
              <a:defRPr sz="1200">
                <a:solidFill>
                  <a:srgbClr val="FFFFFF"/>
                </a:solidFill>
              </a:defRPr>
            </a:pPr>
            <a:r>
              <a:t>20When they desired him [Paul] to tarry longer time with them, he consented not; 21But bade them farewell, saying, I must by all means keep this feast that cometh in Jerusalem: but I will return again unto you, if God will. And he sailed from Ephesus.</a:t>
            </a:r>
          </a:p>
          <a:p>
            <a:pPr algn="ctr">
              <a:defRPr sz="1200">
                <a:solidFill>
                  <a:srgbClr val="FFFFFF"/>
                </a:solidFill>
              </a:defRPr>
            </a:pPr>
            <a:r>
              <a:t>Also see Acts 20: 16 and 1 Cor 16: 8</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 name="http://www.bhmpics.com/wallpapers/wheat_field_background-1680x1050.jpg" descr="http://www.bhmpics.com/wallpapers/wheat_field_background-1680x1050.jpg"/>
          <p:cNvPicPr>
            <a:picLocks noChangeAspect="1"/>
          </p:cNvPicPr>
          <p:nvPr/>
        </p:nvPicPr>
        <p:blipFill>
          <a:blip r:embed="rId2">
            <a:extLst/>
          </a:blip>
          <a:stretch>
            <a:fillRect/>
          </a:stretch>
        </p:blipFill>
        <p:spPr>
          <a:xfrm>
            <a:off x="1661" y="-1"/>
            <a:ext cx="6153799" cy="6858001"/>
          </a:xfrm>
          <a:prstGeom prst="rect">
            <a:avLst/>
          </a:prstGeom>
          <a:ln w="12700">
            <a:miter lim="400000"/>
          </a:ln>
        </p:spPr>
      </p:pic>
      <p:sp>
        <p:nvSpPr>
          <p:cNvPr id="126" name="Rectangle"/>
          <p:cNvSpPr/>
          <p:nvPr/>
        </p:nvSpPr>
        <p:spPr>
          <a:xfrm>
            <a:off x="1204" y="583404"/>
            <a:ext cx="5910229" cy="2825412"/>
          </a:xfrm>
          <a:prstGeom prst="rect">
            <a:avLst/>
          </a:prstGeom>
          <a:solidFill>
            <a:schemeClr val="accent2"/>
          </a:solidFill>
          <a:ln w="12700">
            <a:solidFill>
              <a:srgbClr val="BA8A34"/>
            </a:solidFill>
            <a:miter/>
          </a:ln>
        </p:spPr>
        <p:txBody>
          <a:bodyPr lIns="45719" rIns="45719" anchor="ctr"/>
          <a:lstStyle/>
          <a:p>
            <a:pPr>
              <a:defRPr>
                <a:solidFill>
                  <a:srgbClr val="FFFFFF"/>
                </a:solidFill>
              </a:defRPr>
            </a:pPr>
          </a:p>
        </p:txBody>
      </p:sp>
      <p:sp>
        <p:nvSpPr>
          <p:cNvPr id="127" name="Lev 23:17…"/>
          <p:cNvSpPr txBox="1"/>
          <p:nvPr>
            <p:ph type="body" sz="half" idx="1"/>
          </p:nvPr>
        </p:nvSpPr>
        <p:spPr>
          <a:xfrm>
            <a:off x="-203854" y="640174"/>
            <a:ext cx="6119005" cy="2956420"/>
          </a:xfrm>
          <a:prstGeom prst="rect">
            <a:avLst/>
          </a:prstGeom>
        </p:spPr>
        <p:txBody>
          <a:bodyPr/>
          <a:lstStyle/>
          <a:p>
            <a:pPr>
              <a:defRPr sz="1400">
                <a:solidFill>
                  <a:srgbClr val="002060"/>
                </a:solidFill>
              </a:defRPr>
            </a:pPr>
            <a:r>
              <a:t>Lev 23:17</a:t>
            </a:r>
          </a:p>
          <a:p>
            <a:pPr>
              <a:defRPr b="1" i="1" sz="1400">
                <a:solidFill>
                  <a:srgbClr val="002060"/>
                </a:solidFill>
              </a:defRPr>
            </a:pPr>
            <a:r>
              <a:t>From wherever you live, bring two loaves made of two-tenths of an ephah of the finest flour, baked with yeast, as a wave offering of firstfruits to the </a:t>
            </a:r>
            <a:r>
              <a:rPr cap="small"/>
              <a:t>Lord</a:t>
            </a:r>
            <a:r>
              <a:t>. 18Present with this bread seven male lambs, each a year old and without defect, one young bull and two rams. They will be a burnt offering to the </a:t>
            </a:r>
            <a:r>
              <a:rPr cap="small"/>
              <a:t>Lord</a:t>
            </a:r>
            <a:r>
              <a:t>, together with their grain offerings and drink offerings—a food offering, an aroma pleasing to the</a:t>
            </a:r>
            <a:r>
              <a:rPr cap="small"/>
              <a:t>Lord</a:t>
            </a:r>
            <a:r>
              <a:t>. 19Then sacrifice one male goat for a sin offeringand two lambs, each a year old, for a fellowship offering. 20The priest is to wave the two lambs before the </a:t>
            </a:r>
            <a:r>
              <a:rPr cap="small"/>
              <a:t>Lord</a:t>
            </a:r>
            <a:r>
              <a:t>as a wave offering, together with the bread of the firstfruits. They are a sacred offering to the </a:t>
            </a:r>
            <a:r>
              <a:rPr cap="small"/>
              <a:t>Lord</a:t>
            </a:r>
            <a:r>
              <a:t>for the priest. 21On that same day you are to proclaim a sacred assembly and do no regular work. This is to be a lasting ordinance for the generations to come, wherever you live</a:t>
            </a:r>
            <a:r>
              <a:rPr sz="1200"/>
              <a:t>.</a:t>
            </a:r>
          </a:p>
        </p:txBody>
      </p:sp>
      <p:pic>
        <p:nvPicPr>
          <p:cNvPr id="128" name="http://www.verti-mowing.com.au/Styles/lawn.jpg" descr="http://www.verti-mowing.com.au/Styles/lawn.jpg"/>
          <p:cNvPicPr>
            <a:picLocks noChangeAspect="1"/>
          </p:cNvPicPr>
          <p:nvPr/>
        </p:nvPicPr>
        <p:blipFill>
          <a:blip r:embed="rId3">
            <a:extLst/>
          </a:blip>
          <a:stretch>
            <a:fillRect/>
          </a:stretch>
        </p:blipFill>
        <p:spPr>
          <a:xfrm>
            <a:off x="6140870" y="-1"/>
            <a:ext cx="6056244" cy="6858001"/>
          </a:xfrm>
          <a:prstGeom prst="rect">
            <a:avLst/>
          </a:prstGeom>
          <a:ln w="12700">
            <a:miter lim="400000"/>
          </a:ln>
        </p:spPr>
      </p:pic>
      <p:pic>
        <p:nvPicPr>
          <p:cNvPr id="129" name="http://www.stichtingpardes.nl/Uploaded_files/Editor/image/challot.jpg" descr="http://www.stichtingpardes.nl/Uploaded_files/Editor/image/challot.jpg"/>
          <p:cNvPicPr>
            <a:picLocks noChangeAspect="1"/>
          </p:cNvPicPr>
          <p:nvPr/>
        </p:nvPicPr>
        <p:blipFill>
          <a:blip r:embed="rId4">
            <a:extLst/>
          </a:blip>
          <a:stretch>
            <a:fillRect/>
          </a:stretch>
        </p:blipFill>
        <p:spPr>
          <a:xfrm>
            <a:off x="389504" y="5459166"/>
            <a:ext cx="1396777" cy="1204118"/>
          </a:xfrm>
          <a:prstGeom prst="rect">
            <a:avLst/>
          </a:prstGeom>
          <a:ln w="12700">
            <a:miter lim="400000"/>
          </a:ln>
        </p:spPr>
      </p:pic>
      <p:pic>
        <p:nvPicPr>
          <p:cNvPr id="130" name="http://churchmice.net/wp-content/uploads/2013/05/pentecostwater.gif" descr="http://churchmice.net/wp-content/uploads/2013/05/pentecostwater.gif"/>
          <p:cNvPicPr>
            <a:picLocks noChangeAspect="1"/>
          </p:cNvPicPr>
          <p:nvPr/>
        </p:nvPicPr>
        <p:blipFill>
          <a:blip r:embed="rId5">
            <a:extLst/>
          </a:blip>
          <a:stretch>
            <a:fillRect/>
          </a:stretch>
        </p:blipFill>
        <p:spPr>
          <a:xfrm>
            <a:off x="6258853" y="4604412"/>
            <a:ext cx="5820278" cy="2122312"/>
          </a:xfrm>
          <a:prstGeom prst="rect">
            <a:avLst/>
          </a:prstGeom>
          <a:ln w="12700">
            <a:miter lim="400000"/>
          </a:ln>
        </p:spPr>
      </p:pic>
      <p:pic>
        <p:nvPicPr>
          <p:cNvPr id="131" name="http://www.royaldoors.net/wp-content/uploads/2015/04/lamb.jpg" descr="http://www.royaldoors.net/wp-content/uploads/2015/04/lamb.jpg"/>
          <p:cNvPicPr>
            <a:picLocks noChangeAspect="1"/>
          </p:cNvPicPr>
          <p:nvPr/>
        </p:nvPicPr>
        <p:blipFill>
          <a:blip r:embed="rId6">
            <a:extLst/>
          </a:blip>
          <a:stretch>
            <a:fillRect/>
          </a:stretch>
        </p:blipFill>
        <p:spPr>
          <a:xfrm>
            <a:off x="246558" y="3490038"/>
            <a:ext cx="2085350" cy="1560755"/>
          </a:xfrm>
          <a:prstGeom prst="rect">
            <a:avLst/>
          </a:prstGeom>
          <a:ln w="12700">
            <a:miter lim="400000"/>
          </a:ln>
        </p:spPr>
      </p:pic>
      <p:pic>
        <p:nvPicPr>
          <p:cNvPr id="132" name="http://www.sheep101.info/Images/Breeds/AustMerinoRams.jpg" descr="http://www.sheep101.info/Images/Breeds/AustMerinoRams.jpg"/>
          <p:cNvPicPr>
            <a:picLocks noChangeAspect="1"/>
          </p:cNvPicPr>
          <p:nvPr/>
        </p:nvPicPr>
        <p:blipFill>
          <a:blip r:embed="rId7">
            <a:extLst/>
          </a:blip>
          <a:stretch>
            <a:fillRect/>
          </a:stretch>
        </p:blipFill>
        <p:spPr>
          <a:xfrm>
            <a:off x="3531453" y="5125663"/>
            <a:ext cx="1963180" cy="1472386"/>
          </a:xfrm>
          <a:prstGeom prst="rect">
            <a:avLst/>
          </a:prstGeom>
          <a:ln w="12700">
            <a:miter lim="400000"/>
          </a:ln>
        </p:spPr>
      </p:pic>
      <p:pic>
        <p:nvPicPr>
          <p:cNvPr id="133" name="http://media.npr.org/assets/img/2012/03/20/rodeo_injury02_wide-192d3794f6ac3383a6c23603ca8e8dda0766a12e.jpg?s=6" descr="http://media.npr.org/assets/img/2012/03/20/rodeo_injury02_wide-192d3794f6ac3383a6c23603ca8e8dda0766a12e.jpg?s=6"/>
          <p:cNvPicPr>
            <a:picLocks noChangeAspect="1"/>
          </p:cNvPicPr>
          <p:nvPr/>
        </p:nvPicPr>
        <p:blipFill>
          <a:blip r:embed="rId8">
            <a:extLst/>
          </a:blip>
          <a:stretch>
            <a:fillRect/>
          </a:stretch>
        </p:blipFill>
        <p:spPr>
          <a:xfrm>
            <a:off x="3296719" y="3589120"/>
            <a:ext cx="2432648" cy="1362591"/>
          </a:xfrm>
          <a:prstGeom prst="rect">
            <a:avLst/>
          </a:prstGeom>
          <a:ln w="12700">
            <a:miter lim="400000"/>
          </a:ln>
        </p:spPr>
      </p:pic>
      <p:pic>
        <p:nvPicPr>
          <p:cNvPr id="134" name="http://upload.wikimedia.org/wikipedia/commons/3/3a/Flame_of_fire.jpg" descr="http://upload.wikimedia.org/wikipedia/commons/3/3a/Flame_of_fire.jpg"/>
          <p:cNvPicPr>
            <a:picLocks noChangeAspect="1"/>
          </p:cNvPicPr>
          <p:nvPr/>
        </p:nvPicPr>
        <p:blipFill>
          <a:blip r:embed="rId9">
            <a:extLst/>
          </a:blip>
          <a:stretch>
            <a:fillRect/>
          </a:stretch>
        </p:blipFill>
        <p:spPr>
          <a:xfrm>
            <a:off x="1560982" y="4462428"/>
            <a:ext cx="2086589" cy="1304016"/>
          </a:xfrm>
          <a:prstGeom prst="rect">
            <a:avLst/>
          </a:prstGeom>
          <a:ln w="12700">
            <a:miter lim="400000"/>
          </a:ln>
        </p:spPr>
      </p:pic>
      <p:sp>
        <p:nvSpPr>
          <p:cNvPr id="135" name="Acts 2:1 - 4…"/>
          <p:cNvSpPr txBox="1"/>
          <p:nvPr/>
        </p:nvSpPr>
        <p:spPr>
          <a:xfrm>
            <a:off x="6541068" y="923461"/>
            <a:ext cx="5255847" cy="264541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28600" indent="-228600">
              <a:lnSpc>
                <a:spcPct val="90000"/>
              </a:lnSpc>
              <a:spcBef>
                <a:spcPts val="1000"/>
              </a:spcBef>
              <a:buSzPct val="100000"/>
              <a:buFont typeface="Arial"/>
              <a:buChar char="•"/>
              <a:defRPr>
                <a:solidFill>
                  <a:srgbClr val="FFFFFF"/>
                </a:solidFill>
              </a:defRPr>
            </a:pPr>
            <a:r>
              <a:t>Acts 2:1 - 4</a:t>
            </a:r>
            <a:endParaRPr sz="2800"/>
          </a:p>
          <a:p>
            <a:pPr marL="228600" indent="-228600">
              <a:lnSpc>
                <a:spcPct val="90000"/>
              </a:lnSpc>
              <a:spcBef>
                <a:spcPts val="1000"/>
              </a:spcBef>
              <a:buSzPct val="100000"/>
              <a:buFont typeface="Arial"/>
              <a:buChar char="•"/>
              <a:defRPr i="1">
                <a:solidFill>
                  <a:srgbClr val="FFFFFF"/>
                </a:solidFill>
              </a:defRPr>
            </a:pPr>
            <a:r>
              <a:t>When the day of Pentecost came, they were all together in one place. 2Suddenly a sound like the blowing of a violent wind came from heaven and filled the whole house where they were sitting. 3They saw what seemed to be tongues of fire that separated and came to rest on each of them. 4All of them were filled with the Holy Spirit and began to speak in other tongues as the Spirit enabled them.</a:t>
            </a:r>
          </a:p>
        </p:txBody>
      </p:sp>
      <p:sp>
        <p:nvSpPr>
          <p:cNvPr id="136" name="NT"/>
          <p:cNvSpPr txBox="1"/>
          <p:nvPr/>
        </p:nvSpPr>
        <p:spPr>
          <a:xfrm>
            <a:off x="8882254" y="-100539"/>
            <a:ext cx="994183" cy="891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pc="50" sz="5400">
                <a:ln w="9524">
                  <a:solidFill>
                    <a:schemeClr val="accent1"/>
                  </a:solidFill>
                </a:ln>
                <a:solidFill>
                  <a:srgbClr val="FEFEFE"/>
                </a:solidFill>
              </a:defRPr>
            </a:lvl1pPr>
          </a:lstStyle>
          <a:p>
            <a:pPr/>
            <a:r>
              <a:t>NT</a:t>
            </a:r>
          </a:p>
        </p:txBody>
      </p:sp>
      <p:sp>
        <p:nvSpPr>
          <p:cNvPr id="137" name="OT"/>
          <p:cNvSpPr txBox="1"/>
          <p:nvPr/>
        </p:nvSpPr>
        <p:spPr>
          <a:xfrm>
            <a:off x="2346335" y="-100539"/>
            <a:ext cx="1018627" cy="891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pc="50" sz="5400">
                <a:ln w="9524">
                  <a:solidFill>
                    <a:schemeClr val="accent1"/>
                  </a:solidFill>
                </a:ln>
                <a:solidFill>
                  <a:srgbClr val="FFFF00"/>
                </a:solidFill>
              </a:defRPr>
            </a:lvl1pPr>
          </a:lstStyle>
          <a:p>
            <a:pPr/>
            <a:r>
              <a:t>OT</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139" name="The cycle of 7 feasts…"/>
          <p:cNvSpPr txBox="1"/>
          <p:nvPr>
            <p:ph type="title"/>
          </p:nvPr>
        </p:nvSpPr>
        <p:spPr>
          <a:prstGeom prst="rect">
            <a:avLst/>
          </a:prstGeom>
        </p:spPr>
        <p:txBody>
          <a:bodyPr/>
          <a:lstStyle>
            <a:lvl1pPr algn="r">
              <a:defRPr i="1"/>
            </a:lvl1pPr>
          </a:lstStyle>
          <a:p>
            <a:pPr/>
            <a:r>
              <a:t>The cycle of 7 feasts…</a:t>
            </a:r>
          </a:p>
        </p:txBody>
      </p:sp>
      <p:sp>
        <p:nvSpPr>
          <p:cNvPr id="140" name="Passover"/>
          <p:cNvSpPr txBox="1"/>
          <p:nvPr/>
        </p:nvSpPr>
        <p:spPr>
          <a:xfrm>
            <a:off x="608551" y="295739"/>
            <a:ext cx="2406512" cy="739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pc="50" sz="4400">
                <a:ln w="9525">
                  <a:solidFill>
                    <a:schemeClr val="accent1"/>
                  </a:solidFill>
                </a:ln>
                <a:solidFill>
                  <a:srgbClr val="FFCBBD"/>
                </a:solidFill>
              </a:defRPr>
            </a:lvl1pPr>
          </a:lstStyle>
          <a:p>
            <a:pPr/>
            <a:r>
              <a:t>Passover</a:t>
            </a:r>
          </a:p>
        </p:txBody>
      </p:sp>
      <p:sp>
        <p:nvSpPr>
          <p:cNvPr id="141" name="Arrow"/>
          <p:cNvSpPr/>
          <p:nvPr/>
        </p:nvSpPr>
        <p:spPr>
          <a:xfrm rot="5400000">
            <a:off x="1464074" y="1358329"/>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42" name="Unleavened…"/>
          <p:cNvSpPr txBox="1"/>
          <p:nvPr/>
        </p:nvSpPr>
        <p:spPr>
          <a:xfrm>
            <a:off x="-182551" y="1778516"/>
            <a:ext cx="4065202" cy="1285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sz="4000">
                <a:solidFill>
                  <a:srgbClr val="00FF00"/>
                </a:solidFill>
              </a:defRPr>
            </a:pPr>
            <a:r>
              <a:t>Unleavened</a:t>
            </a:r>
          </a:p>
          <a:p>
            <a:pPr algn="ctr">
              <a:defRPr sz="4000">
                <a:solidFill>
                  <a:srgbClr val="00FF00"/>
                </a:solidFill>
              </a:defRPr>
            </a:pPr>
            <a:r>
              <a:t>Bread &amp; 1</a:t>
            </a:r>
            <a:r>
              <a:rPr baseline="30000"/>
              <a:t>st</a:t>
            </a:r>
            <a:r>
              <a:t> Fruits</a:t>
            </a:r>
          </a:p>
        </p:txBody>
      </p:sp>
      <p:sp>
        <p:nvSpPr>
          <p:cNvPr id="143" name="Arrow"/>
          <p:cNvSpPr/>
          <p:nvPr/>
        </p:nvSpPr>
        <p:spPr>
          <a:xfrm rot="5400000">
            <a:off x="1464074" y="348045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44" name="Pentecost"/>
          <p:cNvSpPr txBox="1"/>
          <p:nvPr/>
        </p:nvSpPr>
        <p:spPr>
          <a:xfrm>
            <a:off x="363428" y="3882728"/>
            <a:ext cx="2896752" cy="802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4800">
                <a:ln w="12699">
                  <a:solidFill>
                    <a:schemeClr val="accent5"/>
                  </a:solidFill>
                </a:ln>
                <a:solidFill>
                  <a:srgbClr val="92D050"/>
                </a:solidFill>
              </a:defRPr>
            </a:lvl1pPr>
          </a:lstStyle>
          <a:p>
            <a:pPr/>
            <a:r>
              <a:t>Pentecost</a:t>
            </a:r>
          </a:p>
        </p:txBody>
      </p:sp>
      <p:sp>
        <p:nvSpPr>
          <p:cNvPr id="145" name="Arrow"/>
          <p:cNvSpPr/>
          <p:nvPr/>
        </p:nvSpPr>
        <p:spPr>
          <a:xfrm rot="5400000">
            <a:off x="1464073" y="502441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46" name="Trumpets"/>
          <p:cNvSpPr txBox="1"/>
          <p:nvPr/>
        </p:nvSpPr>
        <p:spPr>
          <a:xfrm>
            <a:off x="576696" y="5455918"/>
            <a:ext cx="2546709" cy="739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4400">
                <a:ln w="22225">
                  <a:solidFill>
                    <a:schemeClr val="accent2"/>
                  </a:solidFill>
                </a:ln>
                <a:solidFill>
                  <a:srgbClr val="FFE5B5"/>
                </a:solidFill>
              </a:defRPr>
            </a:lvl1pPr>
          </a:lstStyle>
          <a:p>
            <a:pPr/>
            <a:r>
              <a:t>Trumpets</a:t>
            </a:r>
          </a:p>
        </p:txBody>
      </p:sp>
      <p:sp>
        <p:nvSpPr>
          <p:cNvPr id="147" name="Arrow"/>
          <p:cNvSpPr/>
          <p:nvPr/>
        </p:nvSpPr>
        <p:spPr>
          <a:xfrm>
            <a:off x="3155569" y="5730952"/>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48" name="Day of…"/>
          <p:cNvSpPr txBox="1"/>
          <p:nvPr/>
        </p:nvSpPr>
        <p:spPr>
          <a:xfrm>
            <a:off x="3775868" y="5191581"/>
            <a:ext cx="2736414" cy="1285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b="1" sz="4000">
                <a:ln w="12700">
                  <a:solidFill>
                    <a:schemeClr val="accent4"/>
                  </a:solidFill>
                </a:ln>
                <a:solidFill>
                  <a:srgbClr val="FFB57D"/>
                </a:solidFill>
              </a:defRPr>
            </a:pPr>
            <a:r>
              <a:t>Day of </a:t>
            </a:r>
          </a:p>
          <a:p>
            <a:pPr algn="ctr">
              <a:defRPr b="1" sz="4000">
                <a:ln w="12700">
                  <a:solidFill>
                    <a:schemeClr val="accent4"/>
                  </a:solidFill>
                </a:ln>
                <a:solidFill>
                  <a:srgbClr val="FFB57D"/>
                </a:solidFill>
              </a:defRPr>
            </a:pPr>
            <a:r>
              <a:t>Atonement</a:t>
            </a:r>
          </a:p>
        </p:txBody>
      </p:sp>
      <p:sp>
        <p:nvSpPr>
          <p:cNvPr id="149" name="Arrow"/>
          <p:cNvSpPr/>
          <p:nvPr/>
        </p:nvSpPr>
        <p:spPr>
          <a:xfrm>
            <a:off x="6565651" y="568572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50" name="Tabernacles"/>
          <p:cNvSpPr txBox="1"/>
          <p:nvPr/>
        </p:nvSpPr>
        <p:spPr>
          <a:xfrm>
            <a:off x="7261483" y="5346231"/>
            <a:ext cx="3206736" cy="739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4400">
                <a:ln w="6599">
                  <a:solidFill>
                    <a:schemeClr val="accent2"/>
                  </a:solidFill>
                </a:ln>
                <a:solidFill>
                  <a:srgbClr val="FFFFFF"/>
                </a:solidFill>
                <a:effectLst>
                  <a:outerShdw sx="100000" sy="100000" kx="0" ky="0" algn="b" rotWithShape="0" blurRad="0" dist="38100" dir="2700000">
                    <a:schemeClr val="accent2"/>
                  </a:outerShdw>
                </a:effectLst>
              </a:defRPr>
            </a:lvl1pPr>
          </a:lstStyle>
          <a:p>
            <a:pPr/>
            <a:r>
              <a:t>Tabernacles</a:t>
            </a:r>
          </a:p>
        </p:txBody>
      </p:sp>
      <p:sp>
        <p:nvSpPr>
          <p:cNvPr id="151" name="The Creators picture to mankind of Salvation and Redemption…"/>
          <p:cNvSpPr txBox="1"/>
          <p:nvPr/>
        </p:nvSpPr>
        <p:spPr>
          <a:xfrm>
            <a:off x="5859886" y="1690688"/>
            <a:ext cx="3760632" cy="2428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Creators picture to mankind of </a:t>
            </a:r>
            <a:r>
              <a:rPr b="1" i="1"/>
              <a:t>Salvation</a:t>
            </a:r>
            <a:r>
              <a:t> and </a:t>
            </a:r>
            <a:r>
              <a:rPr b="1" i="1"/>
              <a:t>Redemption</a:t>
            </a:r>
            <a:endParaRPr b="1" i="1"/>
          </a:p>
          <a:p>
            <a:pPr>
              <a:defRPr sz="2000"/>
            </a:pPr>
            <a:r>
              <a:rPr b="1" i="1"/>
              <a:t>We are focusing on Pentecost here so the others just just mentioned but not gone into detail at all, so ask us if you want more info.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153" name="The 7 feasts…"/>
          <p:cNvSpPr txBox="1"/>
          <p:nvPr>
            <p:ph type="title"/>
          </p:nvPr>
        </p:nvSpPr>
        <p:spPr>
          <a:prstGeom prst="rect">
            <a:avLst/>
          </a:prstGeom>
        </p:spPr>
        <p:txBody>
          <a:bodyPr/>
          <a:lstStyle>
            <a:lvl1pPr algn="r">
              <a:defRPr i="1"/>
            </a:lvl1pPr>
          </a:lstStyle>
          <a:p>
            <a:pPr/>
            <a:r>
              <a:t>The 7 feasts…</a:t>
            </a:r>
          </a:p>
        </p:txBody>
      </p:sp>
      <p:sp>
        <p:nvSpPr>
          <p:cNvPr id="154" name="Passover"/>
          <p:cNvSpPr txBox="1"/>
          <p:nvPr/>
        </p:nvSpPr>
        <p:spPr>
          <a:xfrm>
            <a:off x="199175" y="295739"/>
            <a:ext cx="3225265" cy="967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pc="50" sz="6000" u="sng">
                <a:ln w="9525">
                  <a:solidFill>
                    <a:schemeClr val="accent1"/>
                  </a:solidFill>
                </a:ln>
                <a:solidFill>
                  <a:srgbClr val="FFCBBD"/>
                </a:solidFill>
              </a:defRPr>
            </a:lvl1pPr>
          </a:lstStyle>
          <a:p>
            <a:pPr/>
            <a:r>
              <a:t>Passover</a:t>
            </a:r>
          </a:p>
        </p:txBody>
      </p:sp>
      <p:sp>
        <p:nvSpPr>
          <p:cNvPr id="155" name="Arrow"/>
          <p:cNvSpPr/>
          <p:nvPr/>
        </p:nvSpPr>
        <p:spPr>
          <a:xfrm rot="5400000">
            <a:off x="1464073" y="1529265"/>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56" name="Unleavened…"/>
          <p:cNvSpPr txBox="1"/>
          <p:nvPr/>
        </p:nvSpPr>
        <p:spPr>
          <a:xfrm>
            <a:off x="411608" y="1907444"/>
            <a:ext cx="2876883" cy="904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sz="2800">
                <a:solidFill>
                  <a:srgbClr val="00FF00"/>
                </a:solidFill>
              </a:defRPr>
            </a:pPr>
            <a:r>
              <a:t>Unleavened</a:t>
            </a:r>
          </a:p>
          <a:p>
            <a:pPr algn="ctr">
              <a:defRPr sz="2800">
                <a:solidFill>
                  <a:srgbClr val="00FF00"/>
                </a:solidFill>
              </a:defRPr>
            </a:pPr>
            <a:r>
              <a:t>Bread &amp; 1</a:t>
            </a:r>
            <a:r>
              <a:rPr baseline="30000"/>
              <a:t>st</a:t>
            </a:r>
            <a:r>
              <a:t> Fruits</a:t>
            </a:r>
          </a:p>
        </p:txBody>
      </p:sp>
      <p:sp>
        <p:nvSpPr>
          <p:cNvPr id="157" name="Arrow"/>
          <p:cNvSpPr/>
          <p:nvPr/>
        </p:nvSpPr>
        <p:spPr>
          <a:xfrm rot="5400000">
            <a:off x="1464074" y="348045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58" name="Pentecost"/>
          <p:cNvSpPr txBox="1"/>
          <p:nvPr/>
        </p:nvSpPr>
        <p:spPr>
          <a:xfrm>
            <a:off x="828862" y="3882728"/>
            <a:ext cx="1965881"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3200">
                <a:ln w="12700">
                  <a:solidFill>
                    <a:schemeClr val="accent5"/>
                  </a:solidFill>
                </a:ln>
                <a:solidFill>
                  <a:srgbClr val="92D050"/>
                </a:solidFill>
              </a:defRPr>
            </a:lvl1pPr>
          </a:lstStyle>
          <a:p>
            <a:pPr/>
            <a:r>
              <a:t>Pentecost</a:t>
            </a:r>
          </a:p>
        </p:txBody>
      </p:sp>
      <p:sp>
        <p:nvSpPr>
          <p:cNvPr id="159" name="Arrow"/>
          <p:cNvSpPr/>
          <p:nvPr/>
        </p:nvSpPr>
        <p:spPr>
          <a:xfrm rot="5400000">
            <a:off x="1464073" y="502441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60" name="Trumpets"/>
          <p:cNvSpPr txBox="1"/>
          <p:nvPr/>
        </p:nvSpPr>
        <p:spPr>
          <a:xfrm>
            <a:off x="909773" y="5455918"/>
            <a:ext cx="1880554"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3200">
                <a:ln w="22225">
                  <a:solidFill>
                    <a:schemeClr val="accent2"/>
                  </a:solidFill>
                </a:ln>
                <a:solidFill>
                  <a:srgbClr val="FFE5B5"/>
                </a:solidFill>
              </a:defRPr>
            </a:lvl1pPr>
          </a:lstStyle>
          <a:p>
            <a:pPr/>
            <a:r>
              <a:t>Trumpets</a:t>
            </a:r>
          </a:p>
        </p:txBody>
      </p:sp>
      <p:sp>
        <p:nvSpPr>
          <p:cNvPr id="161" name="Arrow"/>
          <p:cNvSpPr/>
          <p:nvPr/>
        </p:nvSpPr>
        <p:spPr>
          <a:xfrm>
            <a:off x="3155569" y="5730952"/>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62" name="Day of…"/>
          <p:cNvSpPr txBox="1"/>
          <p:nvPr/>
        </p:nvSpPr>
        <p:spPr>
          <a:xfrm>
            <a:off x="4039094" y="5191581"/>
            <a:ext cx="2209960" cy="1031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b="1" sz="3200">
                <a:ln w="12700">
                  <a:solidFill>
                    <a:schemeClr val="accent4"/>
                  </a:solidFill>
                </a:ln>
                <a:solidFill>
                  <a:srgbClr val="FFB57D"/>
                </a:solidFill>
              </a:defRPr>
            </a:pPr>
            <a:r>
              <a:t>Day of </a:t>
            </a:r>
          </a:p>
          <a:p>
            <a:pPr algn="ctr">
              <a:defRPr b="1" sz="3200">
                <a:ln w="12700">
                  <a:solidFill>
                    <a:schemeClr val="accent4"/>
                  </a:solidFill>
                </a:ln>
                <a:solidFill>
                  <a:srgbClr val="FFB57D"/>
                </a:solidFill>
              </a:defRPr>
            </a:pPr>
            <a:r>
              <a:t>Atonement</a:t>
            </a:r>
          </a:p>
        </p:txBody>
      </p:sp>
      <p:sp>
        <p:nvSpPr>
          <p:cNvPr id="163" name="Arrow"/>
          <p:cNvSpPr/>
          <p:nvPr/>
        </p:nvSpPr>
        <p:spPr>
          <a:xfrm>
            <a:off x="6565651" y="568572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64" name="Tabernacles"/>
          <p:cNvSpPr txBox="1"/>
          <p:nvPr/>
        </p:nvSpPr>
        <p:spPr>
          <a:xfrm>
            <a:off x="7448558" y="5437802"/>
            <a:ext cx="2360574"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3200">
                <a:ln w="6600">
                  <a:solidFill>
                    <a:schemeClr val="accent2"/>
                  </a:solidFill>
                </a:ln>
                <a:solidFill>
                  <a:srgbClr val="FFFFFF"/>
                </a:solidFill>
                <a:effectLst>
                  <a:outerShdw sx="100000" sy="100000" kx="0" ky="0" algn="b" rotWithShape="0" blurRad="0" dist="38100" dir="2700000">
                    <a:schemeClr val="accent2"/>
                  </a:outerShdw>
                </a:effectLst>
              </a:defRPr>
            </a:lvl1pPr>
          </a:lstStyle>
          <a:p>
            <a:pPr/>
            <a:r>
              <a:t>Tabernacles</a:t>
            </a:r>
          </a:p>
        </p:txBody>
      </p:sp>
      <p:sp>
        <p:nvSpPr>
          <p:cNvPr id="165" name="The shedding of blood for the forgiveness of sins – we celebrate and remember what was done in Egypt, and more NB through the Messiah"/>
          <p:cNvSpPr txBox="1"/>
          <p:nvPr/>
        </p:nvSpPr>
        <p:spPr>
          <a:xfrm>
            <a:off x="4394615" y="1907444"/>
            <a:ext cx="3361387" cy="1424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i="1"/>
            </a:lvl1pPr>
          </a:lstStyle>
          <a:p>
            <a:pPr/>
            <a:r>
              <a:t>The shedding of blood for the forgiveness of sins – we celebrate and remember what was done in Egypt, and more NB through the Messiah</a:t>
            </a:r>
          </a:p>
        </p:txBody>
      </p:sp>
      <p:pic>
        <p:nvPicPr>
          <p:cNvPr id="166" name="http://i.ytimg.com/vi/MA36HCKD9VA/hqdefault.jpg" descr="http://i.ytimg.com/vi/MA36HCKD9VA/hqdefault.jpg"/>
          <p:cNvPicPr>
            <a:picLocks noChangeAspect="1"/>
          </p:cNvPicPr>
          <p:nvPr/>
        </p:nvPicPr>
        <p:blipFill>
          <a:blip r:embed="rId2">
            <a:extLst/>
          </a:blip>
          <a:stretch>
            <a:fillRect/>
          </a:stretch>
        </p:blipFill>
        <p:spPr>
          <a:xfrm>
            <a:off x="8267507" y="1311402"/>
            <a:ext cx="2591569" cy="1943677"/>
          </a:xfrm>
          <a:prstGeom prst="rect">
            <a:avLst/>
          </a:prstGeom>
          <a:ln w="12700">
            <a:miter lim="400000"/>
          </a:ln>
        </p:spPr>
      </p:pic>
      <p:pic>
        <p:nvPicPr>
          <p:cNvPr id="167" name="http://www.ordination.org/MCAC%20Backup/passover9.jpg" descr="http://www.ordination.org/MCAC%20Backup/passover9.jpg"/>
          <p:cNvPicPr>
            <a:picLocks noChangeAspect="1"/>
          </p:cNvPicPr>
          <p:nvPr/>
        </p:nvPicPr>
        <p:blipFill>
          <a:blip r:embed="rId3">
            <a:extLst/>
          </a:blip>
          <a:stretch>
            <a:fillRect/>
          </a:stretch>
        </p:blipFill>
        <p:spPr>
          <a:xfrm>
            <a:off x="7898797" y="3384772"/>
            <a:ext cx="2694863" cy="2068308"/>
          </a:xfrm>
          <a:prstGeom prst="rect">
            <a:avLst/>
          </a:prstGeom>
          <a:ln w="12700">
            <a:miter lim="400000"/>
          </a:ln>
        </p:spPr>
      </p:pic>
      <p:sp>
        <p:nvSpPr>
          <p:cNvPr id="168" name="Rev 5: 6-9"/>
          <p:cNvSpPr txBox="1"/>
          <p:nvPr/>
        </p:nvSpPr>
        <p:spPr>
          <a:xfrm>
            <a:off x="10837626" y="1658890"/>
            <a:ext cx="1553092"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i="1"/>
            </a:lvl1pPr>
          </a:lstStyle>
          <a:p>
            <a:pPr/>
            <a:r>
              <a:t>Rev 5: 6-9</a:t>
            </a:r>
          </a:p>
        </p:txBody>
      </p:sp>
      <p:sp>
        <p:nvSpPr>
          <p:cNvPr id="169" name="Exo 12: 3-30"/>
          <p:cNvSpPr txBox="1"/>
          <p:nvPr/>
        </p:nvSpPr>
        <p:spPr>
          <a:xfrm>
            <a:off x="10636287" y="3425053"/>
            <a:ext cx="1553092"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i="1"/>
            </a:lvl1pPr>
          </a:lstStyle>
          <a:p>
            <a:pPr/>
            <a:r>
              <a:t>Exo 12: 3-30</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171" name="The 7 feasts…"/>
          <p:cNvSpPr txBox="1"/>
          <p:nvPr>
            <p:ph type="title"/>
          </p:nvPr>
        </p:nvSpPr>
        <p:spPr>
          <a:prstGeom prst="rect">
            <a:avLst/>
          </a:prstGeom>
        </p:spPr>
        <p:txBody>
          <a:bodyPr/>
          <a:lstStyle>
            <a:lvl1pPr algn="r">
              <a:defRPr i="1"/>
            </a:lvl1pPr>
          </a:lstStyle>
          <a:p>
            <a:pPr/>
            <a:r>
              <a:t>The 7 feasts…</a:t>
            </a:r>
          </a:p>
        </p:txBody>
      </p:sp>
      <p:sp>
        <p:nvSpPr>
          <p:cNvPr id="172" name="Passover"/>
          <p:cNvSpPr txBox="1"/>
          <p:nvPr/>
        </p:nvSpPr>
        <p:spPr>
          <a:xfrm>
            <a:off x="915583" y="295739"/>
            <a:ext cx="1792447"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pc="50" sz="3200">
                <a:ln w="9525">
                  <a:solidFill>
                    <a:schemeClr val="accent1"/>
                  </a:solidFill>
                </a:ln>
                <a:solidFill>
                  <a:srgbClr val="FFCBBD"/>
                </a:solidFill>
              </a:defRPr>
            </a:lvl1pPr>
          </a:lstStyle>
          <a:p>
            <a:pPr/>
            <a:r>
              <a:t>Passover</a:t>
            </a:r>
          </a:p>
        </p:txBody>
      </p:sp>
      <p:sp>
        <p:nvSpPr>
          <p:cNvPr id="173" name="Arrow"/>
          <p:cNvSpPr/>
          <p:nvPr/>
        </p:nvSpPr>
        <p:spPr>
          <a:xfrm rot="5400000">
            <a:off x="1464074" y="1358329"/>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74" name="Unleavened…"/>
          <p:cNvSpPr txBox="1"/>
          <p:nvPr/>
        </p:nvSpPr>
        <p:spPr>
          <a:xfrm>
            <a:off x="-212724" y="1772517"/>
            <a:ext cx="4461307" cy="1386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sz="4400" u="sng">
                <a:solidFill>
                  <a:srgbClr val="00FF00"/>
                </a:solidFill>
              </a:defRPr>
            </a:pPr>
            <a:r>
              <a:t>Unleavened</a:t>
            </a:r>
          </a:p>
          <a:p>
            <a:pPr algn="ctr">
              <a:defRPr sz="4400" u="sng">
                <a:solidFill>
                  <a:srgbClr val="00FF00"/>
                </a:solidFill>
              </a:defRPr>
            </a:pPr>
            <a:r>
              <a:t>Bread &amp; 1</a:t>
            </a:r>
            <a:r>
              <a:rPr baseline="30000"/>
              <a:t>st</a:t>
            </a:r>
            <a:r>
              <a:t> Fruits</a:t>
            </a:r>
          </a:p>
        </p:txBody>
      </p:sp>
      <p:sp>
        <p:nvSpPr>
          <p:cNvPr id="175" name="Arrow"/>
          <p:cNvSpPr/>
          <p:nvPr/>
        </p:nvSpPr>
        <p:spPr>
          <a:xfrm rot="5400000">
            <a:off x="1464074" y="348045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76" name="Pentecost"/>
          <p:cNvSpPr txBox="1"/>
          <p:nvPr/>
        </p:nvSpPr>
        <p:spPr>
          <a:xfrm>
            <a:off x="782981" y="4022561"/>
            <a:ext cx="1965881"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3200">
                <a:ln w="12700">
                  <a:solidFill>
                    <a:schemeClr val="accent5"/>
                  </a:solidFill>
                </a:ln>
                <a:solidFill>
                  <a:srgbClr val="92D050"/>
                </a:solidFill>
              </a:defRPr>
            </a:lvl1pPr>
          </a:lstStyle>
          <a:p>
            <a:pPr/>
            <a:r>
              <a:t>Pentecost</a:t>
            </a:r>
          </a:p>
        </p:txBody>
      </p:sp>
      <p:sp>
        <p:nvSpPr>
          <p:cNvPr id="177" name="Arrow"/>
          <p:cNvSpPr/>
          <p:nvPr/>
        </p:nvSpPr>
        <p:spPr>
          <a:xfrm rot="5400000">
            <a:off x="1464073" y="502441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78" name="Trumpets"/>
          <p:cNvSpPr txBox="1"/>
          <p:nvPr/>
        </p:nvSpPr>
        <p:spPr>
          <a:xfrm>
            <a:off x="909773" y="5455918"/>
            <a:ext cx="1880554"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3200">
                <a:ln w="22225">
                  <a:solidFill>
                    <a:schemeClr val="accent2"/>
                  </a:solidFill>
                </a:ln>
                <a:solidFill>
                  <a:srgbClr val="FFE5B5"/>
                </a:solidFill>
              </a:defRPr>
            </a:lvl1pPr>
          </a:lstStyle>
          <a:p>
            <a:pPr/>
            <a:r>
              <a:t>Trumpets</a:t>
            </a:r>
          </a:p>
        </p:txBody>
      </p:sp>
      <p:sp>
        <p:nvSpPr>
          <p:cNvPr id="179" name="Arrow"/>
          <p:cNvSpPr/>
          <p:nvPr/>
        </p:nvSpPr>
        <p:spPr>
          <a:xfrm>
            <a:off x="3155569" y="5730952"/>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80" name="Day of…"/>
          <p:cNvSpPr txBox="1"/>
          <p:nvPr/>
        </p:nvSpPr>
        <p:spPr>
          <a:xfrm>
            <a:off x="4039094" y="5191581"/>
            <a:ext cx="2209960" cy="1031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b="1" sz="3200">
                <a:ln w="12700">
                  <a:solidFill>
                    <a:schemeClr val="accent4"/>
                  </a:solidFill>
                </a:ln>
                <a:solidFill>
                  <a:srgbClr val="FFB57D"/>
                </a:solidFill>
              </a:defRPr>
            </a:pPr>
            <a:r>
              <a:t>Day of </a:t>
            </a:r>
          </a:p>
          <a:p>
            <a:pPr algn="ctr">
              <a:defRPr b="1" sz="3200">
                <a:ln w="12700">
                  <a:solidFill>
                    <a:schemeClr val="accent4"/>
                  </a:solidFill>
                </a:ln>
                <a:solidFill>
                  <a:srgbClr val="FFB57D"/>
                </a:solidFill>
              </a:defRPr>
            </a:pPr>
            <a:r>
              <a:t>Atonement</a:t>
            </a:r>
          </a:p>
        </p:txBody>
      </p:sp>
      <p:sp>
        <p:nvSpPr>
          <p:cNvPr id="181" name="Arrow"/>
          <p:cNvSpPr/>
          <p:nvPr/>
        </p:nvSpPr>
        <p:spPr>
          <a:xfrm>
            <a:off x="6565651" y="568572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82" name="Tabernacles"/>
          <p:cNvSpPr txBox="1"/>
          <p:nvPr/>
        </p:nvSpPr>
        <p:spPr>
          <a:xfrm>
            <a:off x="7684564" y="5346231"/>
            <a:ext cx="2360574"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3200">
                <a:ln w="6600">
                  <a:solidFill>
                    <a:schemeClr val="accent2"/>
                  </a:solidFill>
                </a:ln>
                <a:solidFill>
                  <a:srgbClr val="FFFFFF"/>
                </a:solidFill>
                <a:effectLst>
                  <a:outerShdw sx="100000" sy="100000" kx="0" ky="0" algn="b" rotWithShape="0" blurRad="0" dist="38100" dir="2700000">
                    <a:schemeClr val="accent2"/>
                  </a:outerShdw>
                </a:effectLst>
              </a:defRPr>
            </a:lvl1pPr>
          </a:lstStyle>
          <a:p>
            <a:pPr/>
            <a:r>
              <a:t>Tabernacles</a:t>
            </a:r>
          </a:p>
        </p:txBody>
      </p:sp>
      <p:sp>
        <p:nvSpPr>
          <p:cNvPr id="183" name="Pictures our commitment to come out of a sinful life, and live our lives by Elohims (Gods) perfect law. The Messiah was the 1st fruits, when after his resurrection He returned to the Father"/>
          <p:cNvSpPr txBox="1"/>
          <p:nvPr/>
        </p:nvSpPr>
        <p:spPr>
          <a:xfrm>
            <a:off x="5267459" y="2215165"/>
            <a:ext cx="3361387" cy="1958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i="1"/>
            </a:pPr>
            <a:r>
              <a:t>Pictures our commitment to come out of a sinful life, and live our lives by Elohims (Gods) perfect law. The Messiah was the 1</a:t>
            </a:r>
            <a:r>
              <a:rPr baseline="30000"/>
              <a:t>st</a:t>
            </a:r>
            <a:r>
              <a:t> fruits, when after his resurrection He returned to the Father</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185" name="The 7 feasts…"/>
          <p:cNvSpPr txBox="1"/>
          <p:nvPr>
            <p:ph type="title"/>
          </p:nvPr>
        </p:nvSpPr>
        <p:spPr>
          <a:prstGeom prst="rect">
            <a:avLst/>
          </a:prstGeom>
        </p:spPr>
        <p:txBody>
          <a:bodyPr/>
          <a:lstStyle>
            <a:lvl1pPr algn="r">
              <a:defRPr i="1"/>
            </a:lvl1pPr>
          </a:lstStyle>
          <a:p>
            <a:pPr/>
            <a:r>
              <a:t>The 7 feasts…</a:t>
            </a:r>
          </a:p>
        </p:txBody>
      </p:sp>
      <p:sp>
        <p:nvSpPr>
          <p:cNvPr id="186" name="Passover"/>
          <p:cNvSpPr txBox="1"/>
          <p:nvPr/>
        </p:nvSpPr>
        <p:spPr>
          <a:xfrm>
            <a:off x="915583" y="295739"/>
            <a:ext cx="1792447"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pc="50" sz="3200">
                <a:ln w="9525">
                  <a:solidFill>
                    <a:schemeClr val="accent1"/>
                  </a:solidFill>
                </a:ln>
                <a:solidFill>
                  <a:srgbClr val="FFCBBD"/>
                </a:solidFill>
              </a:defRPr>
            </a:lvl1pPr>
          </a:lstStyle>
          <a:p>
            <a:pPr/>
            <a:r>
              <a:t>Passover</a:t>
            </a:r>
          </a:p>
        </p:txBody>
      </p:sp>
      <p:sp>
        <p:nvSpPr>
          <p:cNvPr id="187" name="Arrow"/>
          <p:cNvSpPr/>
          <p:nvPr/>
        </p:nvSpPr>
        <p:spPr>
          <a:xfrm rot="5400000">
            <a:off x="1464074" y="1358329"/>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88" name="Unleavened…"/>
          <p:cNvSpPr txBox="1"/>
          <p:nvPr/>
        </p:nvSpPr>
        <p:spPr>
          <a:xfrm>
            <a:off x="213555" y="1778516"/>
            <a:ext cx="3272989" cy="1031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sz="3200">
                <a:solidFill>
                  <a:srgbClr val="00FF00"/>
                </a:solidFill>
              </a:defRPr>
            </a:pPr>
            <a:r>
              <a:t>Unleavened</a:t>
            </a:r>
          </a:p>
          <a:p>
            <a:pPr algn="ctr">
              <a:defRPr sz="3200">
                <a:solidFill>
                  <a:srgbClr val="00FF00"/>
                </a:solidFill>
              </a:defRPr>
            </a:pPr>
            <a:r>
              <a:t>Bread &amp; 1</a:t>
            </a:r>
            <a:r>
              <a:rPr baseline="30000"/>
              <a:t>st</a:t>
            </a:r>
            <a:r>
              <a:t> Fruits</a:t>
            </a:r>
          </a:p>
        </p:txBody>
      </p:sp>
      <p:sp>
        <p:nvSpPr>
          <p:cNvPr id="189" name="Arrow"/>
          <p:cNvSpPr/>
          <p:nvPr/>
        </p:nvSpPr>
        <p:spPr>
          <a:xfrm rot="5400000">
            <a:off x="1464074" y="348045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90" name="Pentecost"/>
          <p:cNvSpPr txBox="1"/>
          <p:nvPr/>
        </p:nvSpPr>
        <p:spPr>
          <a:xfrm>
            <a:off x="188889" y="3882728"/>
            <a:ext cx="3245829" cy="891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5400" u="sng">
                <a:ln w="12700">
                  <a:solidFill>
                    <a:srgbClr val="5060D0"/>
                  </a:solidFill>
                </a:ln>
                <a:solidFill>
                  <a:srgbClr val="5060D0"/>
                </a:solidFill>
              </a:defRPr>
            </a:lvl1pPr>
          </a:lstStyle>
          <a:p>
            <a:pPr/>
            <a:r>
              <a:t>Pentecost</a:t>
            </a:r>
          </a:p>
        </p:txBody>
      </p:sp>
      <p:sp>
        <p:nvSpPr>
          <p:cNvPr id="191" name="Arrow"/>
          <p:cNvSpPr/>
          <p:nvPr/>
        </p:nvSpPr>
        <p:spPr>
          <a:xfrm rot="5400000">
            <a:off x="1464073" y="502441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92" name="Trumpets"/>
          <p:cNvSpPr txBox="1"/>
          <p:nvPr/>
        </p:nvSpPr>
        <p:spPr>
          <a:xfrm>
            <a:off x="909773" y="5455918"/>
            <a:ext cx="1880554"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3200">
                <a:ln w="22225">
                  <a:solidFill>
                    <a:schemeClr val="accent2"/>
                  </a:solidFill>
                </a:ln>
                <a:solidFill>
                  <a:srgbClr val="FFE5B5"/>
                </a:solidFill>
              </a:defRPr>
            </a:lvl1pPr>
          </a:lstStyle>
          <a:p>
            <a:pPr/>
            <a:r>
              <a:t>Trumpets</a:t>
            </a:r>
          </a:p>
        </p:txBody>
      </p:sp>
      <p:sp>
        <p:nvSpPr>
          <p:cNvPr id="193" name="Arrow"/>
          <p:cNvSpPr/>
          <p:nvPr/>
        </p:nvSpPr>
        <p:spPr>
          <a:xfrm>
            <a:off x="3155569" y="5730952"/>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94" name="Day of…"/>
          <p:cNvSpPr txBox="1"/>
          <p:nvPr/>
        </p:nvSpPr>
        <p:spPr>
          <a:xfrm>
            <a:off x="4198095" y="5501840"/>
            <a:ext cx="1946732" cy="904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b="1" sz="2800">
                <a:ln w="11112">
                  <a:solidFill>
                    <a:srgbClr val="FF7DA0"/>
                  </a:solidFill>
                </a:ln>
                <a:solidFill>
                  <a:srgbClr val="FF7DA0"/>
                </a:solidFill>
              </a:defRPr>
            </a:pPr>
            <a:r>
              <a:t>Day of </a:t>
            </a:r>
          </a:p>
          <a:p>
            <a:pPr algn="ctr">
              <a:defRPr b="1" sz="2800">
                <a:ln w="11112">
                  <a:solidFill>
                    <a:srgbClr val="FF7DA0"/>
                  </a:solidFill>
                </a:ln>
                <a:solidFill>
                  <a:srgbClr val="FF7DA0"/>
                </a:solidFill>
              </a:defRPr>
            </a:pPr>
            <a:r>
              <a:t>Atonement</a:t>
            </a:r>
          </a:p>
        </p:txBody>
      </p:sp>
      <p:sp>
        <p:nvSpPr>
          <p:cNvPr id="195" name="Arrow"/>
          <p:cNvSpPr/>
          <p:nvPr/>
        </p:nvSpPr>
        <p:spPr>
          <a:xfrm>
            <a:off x="6565651" y="568572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196" name="Tabernacles"/>
          <p:cNvSpPr txBox="1"/>
          <p:nvPr/>
        </p:nvSpPr>
        <p:spPr>
          <a:xfrm>
            <a:off x="7684564" y="5346231"/>
            <a:ext cx="2360574"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3200">
                <a:ln w="6600">
                  <a:solidFill>
                    <a:schemeClr val="accent2"/>
                  </a:solidFill>
                </a:ln>
                <a:solidFill>
                  <a:srgbClr val="FFFFFF"/>
                </a:solidFill>
                <a:effectLst>
                  <a:outerShdw sx="100000" sy="100000" kx="0" ky="0" algn="b" rotWithShape="0" blurRad="0" dist="38100" dir="2700000">
                    <a:schemeClr val="accent2"/>
                  </a:outerShdw>
                </a:effectLst>
              </a:defRPr>
            </a:lvl1pPr>
          </a:lstStyle>
          <a:p>
            <a:pPr/>
            <a:r>
              <a:t>Tabernacles</a:t>
            </a:r>
          </a:p>
        </p:txBody>
      </p:sp>
      <p:sp>
        <p:nvSpPr>
          <p:cNvPr id="197" name="By this point we realize that we cannot die to our old self and rid ourselves of sin without the help of the Holy Spirit – Holy Spirit poured out here to help us keep His law.…"/>
          <p:cNvSpPr txBox="1"/>
          <p:nvPr/>
        </p:nvSpPr>
        <p:spPr>
          <a:xfrm>
            <a:off x="3485329" y="2215165"/>
            <a:ext cx="7204138" cy="329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buSzPct val="100000"/>
              <a:buAutoNum type="arabicPeriod" startAt="1"/>
              <a:defRPr b="1" i="1"/>
            </a:pPr>
            <a:r>
              <a:t>By this point we realize that we cannot die to our old self and rid ourselves of sin without the help of the Holy Spirit – Holy Spirit poured out here to help us keep His law.</a:t>
            </a:r>
          </a:p>
          <a:p>
            <a:pPr marL="342900" indent="-342900">
              <a:buSzPct val="100000"/>
              <a:buAutoNum type="arabicPeriod" startAt="1"/>
              <a:defRPr b="1" i="1"/>
            </a:pPr>
            <a:r>
              <a:t>His Spirit empowers us with the love of God, the motivation to obey Him and a sound mind to discern His truth.  Us believers have a pledge or down payment on eternal life and can look forward to the first resurrection, which is to eternal life in Gods family.</a:t>
            </a:r>
          </a:p>
          <a:p>
            <a:pPr marL="342900" indent="-342900">
              <a:buSzPct val="100000"/>
              <a:buAutoNum type="arabicPeriod" startAt="1"/>
              <a:defRPr b="1" i="1"/>
            </a:pPr>
            <a:r>
              <a:t>Here we are given the mission of preaching the good news of the Kingdom of God in preparation for the next step in Gods plan, the return of Yahusha.  This is pictured by the next festival, the Feast of Trumpets.</a:t>
            </a:r>
          </a:p>
        </p:txBody>
      </p:sp>
      <p:sp>
        <p:nvSpPr>
          <p:cNvPr id="198" name="Lev 23: 9 – 14…"/>
          <p:cNvSpPr txBox="1"/>
          <p:nvPr/>
        </p:nvSpPr>
        <p:spPr>
          <a:xfrm>
            <a:off x="9294745" y="1529457"/>
            <a:ext cx="2445739"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i="1"/>
            </a:pPr>
            <a:r>
              <a:t>Lev 23: 9 – 14</a:t>
            </a:r>
          </a:p>
          <a:p>
            <a:pPr>
              <a:defRPr b="1" i="1"/>
            </a:pPr>
            <a:r>
              <a:t>Acts 2: 1 - 13</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200" name="The 7 feasts…"/>
          <p:cNvSpPr txBox="1"/>
          <p:nvPr>
            <p:ph type="title"/>
          </p:nvPr>
        </p:nvSpPr>
        <p:spPr>
          <a:prstGeom prst="rect">
            <a:avLst/>
          </a:prstGeom>
        </p:spPr>
        <p:txBody>
          <a:bodyPr/>
          <a:lstStyle>
            <a:lvl1pPr algn="r">
              <a:defRPr i="1"/>
            </a:lvl1pPr>
          </a:lstStyle>
          <a:p>
            <a:pPr/>
            <a:r>
              <a:t>The 7 feasts…</a:t>
            </a:r>
          </a:p>
        </p:txBody>
      </p:sp>
      <p:sp>
        <p:nvSpPr>
          <p:cNvPr id="201" name="Passover"/>
          <p:cNvSpPr txBox="1"/>
          <p:nvPr/>
        </p:nvSpPr>
        <p:spPr>
          <a:xfrm>
            <a:off x="915583" y="295739"/>
            <a:ext cx="1792447"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pc="50" sz="3200">
                <a:ln w="9525">
                  <a:solidFill>
                    <a:schemeClr val="accent1"/>
                  </a:solidFill>
                </a:ln>
                <a:solidFill>
                  <a:srgbClr val="FFCBBD"/>
                </a:solidFill>
              </a:defRPr>
            </a:lvl1pPr>
          </a:lstStyle>
          <a:p>
            <a:pPr/>
            <a:r>
              <a:t>Passover</a:t>
            </a:r>
          </a:p>
        </p:txBody>
      </p:sp>
      <p:sp>
        <p:nvSpPr>
          <p:cNvPr id="202" name="Arrow"/>
          <p:cNvSpPr/>
          <p:nvPr/>
        </p:nvSpPr>
        <p:spPr>
          <a:xfrm rot="5400000">
            <a:off x="1464074" y="1358329"/>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03" name="Unleavened…"/>
          <p:cNvSpPr txBox="1"/>
          <p:nvPr/>
        </p:nvSpPr>
        <p:spPr>
          <a:xfrm>
            <a:off x="213555" y="1778516"/>
            <a:ext cx="3272989" cy="1031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sz="3200">
                <a:solidFill>
                  <a:srgbClr val="00FF00"/>
                </a:solidFill>
              </a:defRPr>
            </a:pPr>
            <a:r>
              <a:t>Unleavened</a:t>
            </a:r>
          </a:p>
          <a:p>
            <a:pPr algn="ctr">
              <a:defRPr sz="3200">
                <a:solidFill>
                  <a:srgbClr val="00FF00"/>
                </a:solidFill>
              </a:defRPr>
            </a:pPr>
            <a:r>
              <a:t>Bread &amp; 1</a:t>
            </a:r>
            <a:r>
              <a:rPr baseline="30000"/>
              <a:t>st</a:t>
            </a:r>
            <a:r>
              <a:t> Fruits</a:t>
            </a:r>
          </a:p>
        </p:txBody>
      </p:sp>
      <p:sp>
        <p:nvSpPr>
          <p:cNvPr id="204" name="Arrow"/>
          <p:cNvSpPr/>
          <p:nvPr/>
        </p:nvSpPr>
        <p:spPr>
          <a:xfrm rot="5400000">
            <a:off x="1464074" y="348045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05" name="Pentecost"/>
          <p:cNvSpPr txBox="1"/>
          <p:nvPr/>
        </p:nvSpPr>
        <p:spPr>
          <a:xfrm>
            <a:off x="828862" y="3882728"/>
            <a:ext cx="1965881"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3200">
                <a:ln w="12700">
                  <a:solidFill>
                    <a:schemeClr val="accent5"/>
                  </a:solidFill>
                </a:ln>
                <a:solidFill>
                  <a:srgbClr val="92D050"/>
                </a:solidFill>
              </a:defRPr>
            </a:lvl1pPr>
          </a:lstStyle>
          <a:p>
            <a:pPr/>
            <a:r>
              <a:t>Pentecost</a:t>
            </a:r>
          </a:p>
        </p:txBody>
      </p:sp>
      <p:sp>
        <p:nvSpPr>
          <p:cNvPr id="206" name="Arrow"/>
          <p:cNvSpPr/>
          <p:nvPr/>
        </p:nvSpPr>
        <p:spPr>
          <a:xfrm rot="5400000">
            <a:off x="1464073" y="502441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07" name="Trumpets"/>
          <p:cNvSpPr txBox="1"/>
          <p:nvPr/>
        </p:nvSpPr>
        <p:spPr>
          <a:xfrm>
            <a:off x="23735" y="5391634"/>
            <a:ext cx="3101837" cy="891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5400" u="sng">
                <a:ln w="22225">
                  <a:solidFill>
                    <a:schemeClr val="accent2"/>
                  </a:solidFill>
                </a:ln>
                <a:solidFill>
                  <a:srgbClr val="FFE5B5"/>
                </a:solidFill>
              </a:defRPr>
            </a:lvl1pPr>
          </a:lstStyle>
          <a:p>
            <a:pPr/>
            <a:r>
              <a:t>Trumpets</a:t>
            </a:r>
          </a:p>
        </p:txBody>
      </p:sp>
      <p:sp>
        <p:nvSpPr>
          <p:cNvPr id="208" name="Arrow"/>
          <p:cNvSpPr/>
          <p:nvPr/>
        </p:nvSpPr>
        <p:spPr>
          <a:xfrm>
            <a:off x="3155569" y="5730952"/>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09" name="Day of…"/>
          <p:cNvSpPr txBox="1"/>
          <p:nvPr/>
        </p:nvSpPr>
        <p:spPr>
          <a:xfrm>
            <a:off x="4039094" y="5191581"/>
            <a:ext cx="2209960" cy="1031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b="1" sz="3200">
                <a:ln w="12700">
                  <a:solidFill>
                    <a:schemeClr val="accent4"/>
                  </a:solidFill>
                </a:ln>
                <a:solidFill>
                  <a:srgbClr val="FFB57D"/>
                </a:solidFill>
              </a:defRPr>
            </a:pPr>
            <a:r>
              <a:t>Day of </a:t>
            </a:r>
          </a:p>
          <a:p>
            <a:pPr algn="ctr">
              <a:defRPr b="1" sz="3200">
                <a:ln w="12700">
                  <a:solidFill>
                    <a:schemeClr val="accent4"/>
                  </a:solidFill>
                </a:ln>
                <a:solidFill>
                  <a:srgbClr val="FFB57D"/>
                </a:solidFill>
              </a:defRPr>
            </a:pPr>
            <a:r>
              <a:t>Atonement</a:t>
            </a:r>
          </a:p>
        </p:txBody>
      </p:sp>
      <p:sp>
        <p:nvSpPr>
          <p:cNvPr id="210" name="Arrow"/>
          <p:cNvSpPr/>
          <p:nvPr/>
        </p:nvSpPr>
        <p:spPr>
          <a:xfrm>
            <a:off x="6565651" y="568572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11" name="Tabernacles"/>
          <p:cNvSpPr txBox="1"/>
          <p:nvPr/>
        </p:nvSpPr>
        <p:spPr>
          <a:xfrm>
            <a:off x="7684564" y="5346231"/>
            <a:ext cx="2360574"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3200">
                <a:ln w="6600">
                  <a:solidFill>
                    <a:schemeClr val="accent2"/>
                  </a:solidFill>
                </a:ln>
                <a:solidFill>
                  <a:srgbClr val="FFFFFF"/>
                </a:solidFill>
                <a:effectLst>
                  <a:outerShdw sx="100000" sy="100000" kx="0" ky="0" algn="b" rotWithShape="0" blurRad="0" dist="38100" dir="2700000">
                    <a:schemeClr val="accent2"/>
                  </a:outerShdw>
                </a:effectLst>
              </a:defRPr>
            </a:lvl1pPr>
          </a:lstStyle>
          <a:p>
            <a:pPr/>
            <a:r>
              <a:t>Tabernacles</a:t>
            </a:r>
          </a:p>
        </p:txBody>
      </p:sp>
      <p:sp>
        <p:nvSpPr>
          <p:cNvPr id="212" name="Us celebrating and eagerly awaiting the return of the Messiah"/>
          <p:cNvSpPr txBox="1"/>
          <p:nvPr/>
        </p:nvSpPr>
        <p:spPr>
          <a:xfrm>
            <a:off x="4726547" y="1890150"/>
            <a:ext cx="3361387" cy="891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i="1"/>
            </a:lvl1pPr>
          </a:lstStyle>
          <a:p>
            <a:pPr/>
            <a:r>
              <a:t>Us celebrating and eagerly awaiting the return of the Messiah</a:t>
            </a:r>
          </a:p>
        </p:txBody>
      </p:sp>
      <p:sp>
        <p:nvSpPr>
          <p:cNvPr id="213" name="Shape"/>
          <p:cNvSpPr/>
          <p:nvPr/>
        </p:nvSpPr>
        <p:spPr>
          <a:xfrm>
            <a:off x="2747554" y="1732894"/>
            <a:ext cx="9095164" cy="437317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268" y="0"/>
                </a:moveTo>
                <a:lnTo>
                  <a:pt x="21600" y="0"/>
                </a:lnTo>
                <a:lnTo>
                  <a:pt x="21600" y="18114"/>
                </a:lnTo>
                <a:lnTo>
                  <a:pt x="13268" y="18114"/>
                </a:lnTo>
                <a:lnTo>
                  <a:pt x="13268" y="15095"/>
                </a:lnTo>
                <a:lnTo>
                  <a:pt x="0" y="21600"/>
                </a:lnTo>
                <a:lnTo>
                  <a:pt x="13268" y="10566"/>
                </a:lnTo>
                <a:close/>
              </a:path>
            </a:pathLst>
          </a:custGeom>
          <a:gradFill>
            <a:gsLst>
              <a:gs pos="0">
                <a:srgbClr val="BB4F47"/>
              </a:gs>
              <a:gs pos="50000">
                <a:schemeClr val="accent6"/>
              </a:gs>
              <a:gs pos="100000">
                <a:srgbClr val="9D2200"/>
              </a:gs>
            </a:gsLst>
            <a:lin ang="5400000"/>
          </a:gradFill>
          <a:ln w="12700">
            <a:miter lim="400000"/>
          </a:ln>
          <a:effectLst>
            <a:outerShdw sx="100000" sy="100000" kx="0" ky="0" algn="b" rotWithShape="0" blurRad="63500" dist="19050" dir="5400000">
              <a:srgbClr val="000000">
                <a:alpha val="63000"/>
              </a:srgbClr>
            </a:outerShdw>
          </a:effectLst>
        </p:spPr>
        <p:txBody>
          <a:bodyPr lIns="45719" rIns="45719" anchor="ctr"/>
          <a:lstStyle/>
          <a:p>
            <a:pPr algn="ctr">
              <a:defRPr>
                <a:solidFill>
                  <a:srgbClr val="FFFFFF"/>
                </a:solidFill>
              </a:defRPr>
            </a:pPr>
          </a:p>
        </p:txBody>
      </p:sp>
      <p:sp>
        <p:nvSpPr>
          <p:cNvPr id="214" name="1 Cor 15: 52……"/>
          <p:cNvSpPr txBox="1"/>
          <p:nvPr/>
        </p:nvSpPr>
        <p:spPr>
          <a:xfrm>
            <a:off x="8325511" y="1730448"/>
            <a:ext cx="3574733" cy="364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200"/>
            </a:pPr>
            <a:r>
              <a:t>1 Cor 15: 52…</a:t>
            </a:r>
          </a:p>
          <a:p>
            <a:pPr>
              <a:defRPr i="1" sz="1200"/>
            </a:pPr>
            <a:r>
              <a:t>50I declare to you, brothers and sisters, that flesh and blood cannot inherit the kingdom of God, nor does the perishable inherit the imperishable. 51Listen, I tell you a mystery: We will not all sleep, but we will all be </a:t>
            </a:r>
            <a:r>
              <a:rPr b="1"/>
              <a:t>changed—52 in a flash, in the twinkling of an eye, at the last trumpet. For the trumpet will sound, the dead will be raised imperishable, and we will be changed</a:t>
            </a:r>
            <a:r>
              <a:t>. 53For the perishable must clothe itself with the imperishable, and the mortal with immortality. 54When the perishable has been clothed with the imperishable, and the mortal with immortality, then the saying that is written will come true: “Death has been swallowed up in victory.” 55“Where, O death, is your victory? Where, O death, is your sting?” 56The sting of death is sin, and the power of sin is the law. 57 But thanks be to God! He gives us the victory through our Lord Jesus Christ.</a:t>
            </a:r>
          </a:p>
        </p:txBody>
      </p:sp>
      <p:pic>
        <p:nvPicPr>
          <p:cNvPr id="215" name="https://rapturewatcher.files.wordpress.com/2012/08/christ-returns-news.jpg?w=610" descr="https://rapturewatcher.files.wordpress.com/2012/08/christ-returns-news.jpg?w=610"/>
          <p:cNvPicPr>
            <a:picLocks noChangeAspect="1"/>
          </p:cNvPicPr>
          <p:nvPr/>
        </p:nvPicPr>
        <p:blipFill>
          <a:blip r:embed="rId2">
            <a:extLst/>
          </a:blip>
          <a:stretch>
            <a:fillRect/>
          </a:stretch>
        </p:blipFill>
        <p:spPr>
          <a:xfrm>
            <a:off x="4709162" y="133026"/>
            <a:ext cx="2551948" cy="1657394"/>
          </a:xfrm>
          <a:prstGeom prst="rect">
            <a:avLst/>
          </a:prstGeom>
          <a:ln w="12700">
            <a:miter lim="400000"/>
          </a:ln>
        </p:spPr>
      </p:pic>
      <p:pic>
        <p:nvPicPr>
          <p:cNvPr id="216" name="http://img.bleacherreport.net/img/slides/photos/002/593/531/hi-res-51780114_crop_north.jpg?w=630&amp;h=420&amp;q=75" descr="http://img.bleacherreport.net/img/slides/photos/002/593/531/hi-res-51780114_crop_north.jpg?w=630&amp;h=420&amp;q=75"/>
          <p:cNvPicPr>
            <a:picLocks noChangeAspect="1"/>
          </p:cNvPicPr>
          <p:nvPr/>
        </p:nvPicPr>
        <p:blipFill>
          <a:blip r:embed="rId3">
            <a:extLst/>
          </a:blip>
          <a:stretch>
            <a:fillRect/>
          </a:stretch>
        </p:blipFill>
        <p:spPr>
          <a:xfrm>
            <a:off x="2783116" y="3089979"/>
            <a:ext cx="3302001" cy="2201335"/>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218" name="The 7 feasts…"/>
          <p:cNvSpPr txBox="1"/>
          <p:nvPr>
            <p:ph type="title"/>
          </p:nvPr>
        </p:nvSpPr>
        <p:spPr>
          <a:prstGeom prst="rect">
            <a:avLst/>
          </a:prstGeom>
        </p:spPr>
        <p:txBody>
          <a:bodyPr/>
          <a:lstStyle>
            <a:lvl1pPr algn="r">
              <a:defRPr i="1"/>
            </a:lvl1pPr>
          </a:lstStyle>
          <a:p>
            <a:pPr/>
            <a:r>
              <a:t>The 7 feasts…</a:t>
            </a:r>
          </a:p>
        </p:txBody>
      </p:sp>
      <p:sp>
        <p:nvSpPr>
          <p:cNvPr id="219" name="Passover"/>
          <p:cNvSpPr txBox="1"/>
          <p:nvPr/>
        </p:nvSpPr>
        <p:spPr>
          <a:xfrm>
            <a:off x="915583" y="295739"/>
            <a:ext cx="1792447"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pc="50" sz="3200">
                <a:ln w="9525">
                  <a:solidFill>
                    <a:schemeClr val="accent1"/>
                  </a:solidFill>
                </a:ln>
                <a:solidFill>
                  <a:srgbClr val="FFCBBD"/>
                </a:solidFill>
              </a:defRPr>
            </a:lvl1pPr>
          </a:lstStyle>
          <a:p>
            <a:pPr/>
            <a:r>
              <a:t>Passover</a:t>
            </a:r>
          </a:p>
        </p:txBody>
      </p:sp>
      <p:sp>
        <p:nvSpPr>
          <p:cNvPr id="220" name="Arrow"/>
          <p:cNvSpPr/>
          <p:nvPr/>
        </p:nvSpPr>
        <p:spPr>
          <a:xfrm rot="5400000">
            <a:off x="1464074" y="1358329"/>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21" name="Unleavened…"/>
          <p:cNvSpPr txBox="1"/>
          <p:nvPr/>
        </p:nvSpPr>
        <p:spPr>
          <a:xfrm>
            <a:off x="213555" y="1778516"/>
            <a:ext cx="3272989" cy="1031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sz="3200">
                <a:solidFill>
                  <a:srgbClr val="00FF00"/>
                </a:solidFill>
              </a:defRPr>
            </a:pPr>
            <a:r>
              <a:t>Unleavened</a:t>
            </a:r>
          </a:p>
          <a:p>
            <a:pPr algn="ctr">
              <a:defRPr sz="3200">
                <a:solidFill>
                  <a:srgbClr val="00FF00"/>
                </a:solidFill>
              </a:defRPr>
            </a:pPr>
            <a:r>
              <a:t>Bread &amp; 1</a:t>
            </a:r>
            <a:r>
              <a:rPr baseline="30000"/>
              <a:t>st</a:t>
            </a:r>
            <a:r>
              <a:t> Fruits</a:t>
            </a:r>
          </a:p>
        </p:txBody>
      </p:sp>
      <p:sp>
        <p:nvSpPr>
          <p:cNvPr id="222" name="Arrow"/>
          <p:cNvSpPr/>
          <p:nvPr/>
        </p:nvSpPr>
        <p:spPr>
          <a:xfrm rot="5400000">
            <a:off x="1464074" y="348045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23" name="Pentecost"/>
          <p:cNvSpPr txBox="1"/>
          <p:nvPr/>
        </p:nvSpPr>
        <p:spPr>
          <a:xfrm>
            <a:off x="828862" y="3882728"/>
            <a:ext cx="1965881"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3200">
                <a:ln w="12700">
                  <a:solidFill>
                    <a:schemeClr val="accent5"/>
                  </a:solidFill>
                </a:ln>
                <a:solidFill>
                  <a:srgbClr val="92D050"/>
                </a:solidFill>
              </a:defRPr>
            </a:lvl1pPr>
          </a:lstStyle>
          <a:p>
            <a:pPr/>
            <a:r>
              <a:t>Pentecost</a:t>
            </a:r>
          </a:p>
        </p:txBody>
      </p:sp>
      <p:sp>
        <p:nvSpPr>
          <p:cNvPr id="224" name="Arrow"/>
          <p:cNvSpPr/>
          <p:nvPr/>
        </p:nvSpPr>
        <p:spPr>
          <a:xfrm rot="5400000">
            <a:off x="1464073" y="502441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25" name="Trumpets"/>
          <p:cNvSpPr txBox="1"/>
          <p:nvPr/>
        </p:nvSpPr>
        <p:spPr>
          <a:xfrm>
            <a:off x="909773" y="5455918"/>
            <a:ext cx="1880554"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3200">
                <a:ln w="22225">
                  <a:solidFill>
                    <a:schemeClr val="accent2"/>
                  </a:solidFill>
                </a:ln>
                <a:solidFill>
                  <a:srgbClr val="FFE5B5"/>
                </a:solidFill>
              </a:defRPr>
            </a:lvl1pPr>
          </a:lstStyle>
          <a:p>
            <a:pPr/>
            <a:r>
              <a:t>Trumpets</a:t>
            </a:r>
          </a:p>
        </p:txBody>
      </p:sp>
      <p:sp>
        <p:nvSpPr>
          <p:cNvPr id="226" name="Arrow"/>
          <p:cNvSpPr/>
          <p:nvPr/>
        </p:nvSpPr>
        <p:spPr>
          <a:xfrm>
            <a:off x="3155569" y="5730952"/>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27" name="Day of…"/>
          <p:cNvSpPr/>
          <p:nvPr/>
        </p:nvSpPr>
        <p:spPr>
          <a:xfrm>
            <a:off x="4490584" y="5537706"/>
            <a:ext cx="1266962" cy="631191"/>
          </a:xfrm>
          <a:prstGeom prst="rect">
            <a:avLst/>
          </a:prstGeom>
          <a:gradFill>
            <a:gsLst>
              <a:gs pos="0">
                <a:srgbClr val="BB4F47"/>
              </a:gs>
              <a:gs pos="50000">
                <a:schemeClr val="accent6"/>
              </a:gs>
              <a:gs pos="100000">
                <a:srgbClr val="9D2200"/>
              </a:gs>
            </a:gsLst>
            <a:lin ang="5400000"/>
          </a:gradFill>
          <a:ln w="6350">
            <a:solidFill>
              <a:schemeClr val="accent1"/>
            </a:solidFill>
            <a:miter/>
          </a:ln>
          <a:effectLst>
            <a:outerShdw sx="100000" sy="100000" kx="0" ky="0" algn="b" rotWithShape="0" blurRad="63500" dist="19050" dir="5400000">
              <a:srgbClr val="000000">
                <a:alpha val="63000"/>
              </a:srgbClr>
            </a:outerShdw>
          </a:effectLst>
          <a:extLst>
            <a:ext uri="{C572A759-6A51-4108-AA02-DFA0A04FC94B}">
              <ma14:wrappingTextBoxFlag xmlns:ma14="http://schemas.microsoft.com/office/mac/drawingml/2011/main" val="1"/>
            </a:ext>
          </a:extLst>
        </p:spPr>
        <p:txBody>
          <a:bodyPr lIns="45719" rIns="45719">
            <a:spAutoFit/>
          </a:bodyPr>
          <a:lstStyle/>
          <a:p>
            <a:pPr>
              <a:defRPr>
                <a:solidFill>
                  <a:srgbClr val="FFFFFF"/>
                </a:solidFill>
              </a:defRPr>
            </a:pPr>
            <a:r>
              <a:t>Day of </a:t>
            </a:r>
          </a:p>
          <a:p>
            <a:pPr>
              <a:defRPr>
                <a:solidFill>
                  <a:srgbClr val="FFFFFF"/>
                </a:solidFill>
              </a:defRPr>
            </a:pPr>
            <a:r>
              <a:t>Atonement</a:t>
            </a:r>
          </a:p>
        </p:txBody>
      </p:sp>
      <p:sp>
        <p:nvSpPr>
          <p:cNvPr id="228" name="Arrow"/>
          <p:cNvSpPr/>
          <p:nvPr/>
        </p:nvSpPr>
        <p:spPr>
          <a:xfrm>
            <a:off x="6565651" y="568572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29" name="Tabernacles"/>
          <p:cNvSpPr txBox="1"/>
          <p:nvPr/>
        </p:nvSpPr>
        <p:spPr>
          <a:xfrm>
            <a:off x="7457803" y="5455918"/>
            <a:ext cx="2360574"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3200">
                <a:ln w="6600">
                  <a:solidFill>
                    <a:schemeClr val="accent2"/>
                  </a:solidFill>
                </a:ln>
                <a:solidFill>
                  <a:srgbClr val="FFFFFF"/>
                </a:solidFill>
                <a:effectLst>
                  <a:outerShdw sx="100000" sy="100000" kx="0" ky="0" algn="b" rotWithShape="0" blurRad="0" dist="38100" dir="2700000">
                    <a:schemeClr val="accent2"/>
                  </a:outerShdw>
                </a:effectLst>
              </a:defRPr>
            </a:lvl1pPr>
          </a:lstStyle>
          <a:p>
            <a:pPr/>
            <a:r>
              <a:t>Tabernacles</a:t>
            </a:r>
          </a:p>
        </p:txBody>
      </p:sp>
      <p:sp>
        <p:nvSpPr>
          <p:cNvPr id="230" name="End time JUDGEMENT…"/>
          <p:cNvSpPr txBox="1"/>
          <p:nvPr/>
        </p:nvSpPr>
        <p:spPr>
          <a:xfrm>
            <a:off x="5232686" y="1966154"/>
            <a:ext cx="3615100" cy="2860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2800"/>
            </a:pPr>
            <a:r>
              <a:t>End time JUDGEMENT</a:t>
            </a:r>
          </a:p>
          <a:p>
            <a:pPr>
              <a:defRPr sz="1200"/>
            </a:pPr>
          </a:p>
          <a:p>
            <a:pPr>
              <a:defRPr i="1" sz="1200"/>
            </a:pPr>
            <a:r>
              <a:t>Rev 11:18-19 The time has come for </a:t>
            </a:r>
            <a:r>
              <a:rPr u="sng"/>
              <a:t>judging</a:t>
            </a:r>
            <a:r>
              <a:rPr b="1"/>
              <a:t> the dead</a:t>
            </a:r>
            <a:r>
              <a:t>, and for rewarding your servants the prophets and your people who revere your name,</a:t>
            </a:r>
          </a:p>
          <a:p>
            <a:pPr>
              <a:defRPr i="1" sz="1200"/>
            </a:pPr>
            <a:r>
              <a:t>both great and small— and for destroying those who destroy the earth.”</a:t>
            </a:r>
          </a:p>
          <a:p>
            <a:pPr>
              <a:defRPr i="1" sz="1200"/>
            </a:pPr>
            <a:r>
              <a:t>Then God’s temple in heaven was opened, and within his temple was seen the </a:t>
            </a:r>
            <a:r>
              <a:rPr b="1"/>
              <a:t>ark of his covenant.</a:t>
            </a:r>
            <a:r>
              <a:t> And there came flashes of lightning, rumblings, peals of thunder, an earthquake and a severe hailstorm.</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232" name="The 7 feasts…"/>
          <p:cNvSpPr txBox="1"/>
          <p:nvPr>
            <p:ph type="title"/>
          </p:nvPr>
        </p:nvSpPr>
        <p:spPr>
          <a:prstGeom prst="rect">
            <a:avLst/>
          </a:prstGeom>
        </p:spPr>
        <p:txBody>
          <a:bodyPr/>
          <a:lstStyle>
            <a:lvl1pPr algn="r">
              <a:defRPr i="1"/>
            </a:lvl1pPr>
          </a:lstStyle>
          <a:p>
            <a:pPr/>
            <a:r>
              <a:t>The 7 feasts…</a:t>
            </a:r>
          </a:p>
        </p:txBody>
      </p:sp>
      <p:sp>
        <p:nvSpPr>
          <p:cNvPr id="233" name="Passover"/>
          <p:cNvSpPr txBox="1"/>
          <p:nvPr/>
        </p:nvSpPr>
        <p:spPr>
          <a:xfrm>
            <a:off x="915583" y="295739"/>
            <a:ext cx="1792447"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pc="50" sz="3200">
                <a:ln w="9525">
                  <a:solidFill>
                    <a:schemeClr val="accent1"/>
                  </a:solidFill>
                </a:ln>
                <a:solidFill>
                  <a:srgbClr val="FFCBBD"/>
                </a:solidFill>
              </a:defRPr>
            </a:lvl1pPr>
          </a:lstStyle>
          <a:p>
            <a:pPr/>
            <a:r>
              <a:t>Passover</a:t>
            </a:r>
          </a:p>
        </p:txBody>
      </p:sp>
      <p:sp>
        <p:nvSpPr>
          <p:cNvPr id="234" name="Arrow"/>
          <p:cNvSpPr/>
          <p:nvPr/>
        </p:nvSpPr>
        <p:spPr>
          <a:xfrm rot="5400000">
            <a:off x="1464074" y="1358329"/>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35" name="Unleavened…"/>
          <p:cNvSpPr txBox="1"/>
          <p:nvPr/>
        </p:nvSpPr>
        <p:spPr>
          <a:xfrm>
            <a:off x="213555" y="1778516"/>
            <a:ext cx="3272990" cy="1031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sz="3200">
                <a:solidFill>
                  <a:srgbClr val="00FF00"/>
                </a:solidFill>
              </a:defRPr>
            </a:pPr>
            <a:r>
              <a:t>Unleavened</a:t>
            </a:r>
          </a:p>
          <a:p>
            <a:pPr algn="ctr">
              <a:defRPr sz="3200">
                <a:solidFill>
                  <a:srgbClr val="00FF00"/>
                </a:solidFill>
              </a:defRPr>
            </a:pPr>
            <a:r>
              <a:t>Bread &amp; 1</a:t>
            </a:r>
            <a:r>
              <a:rPr baseline="30000"/>
              <a:t>st</a:t>
            </a:r>
            <a:r>
              <a:t> Fruits</a:t>
            </a:r>
          </a:p>
        </p:txBody>
      </p:sp>
      <p:sp>
        <p:nvSpPr>
          <p:cNvPr id="236" name="Arrow"/>
          <p:cNvSpPr/>
          <p:nvPr/>
        </p:nvSpPr>
        <p:spPr>
          <a:xfrm rot="5400000">
            <a:off x="1464074" y="348045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37" name="Pentecost"/>
          <p:cNvSpPr txBox="1"/>
          <p:nvPr/>
        </p:nvSpPr>
        <p:spPr>
          <a:xfrm>
            <a:off x="828862" y="3882728"/>
            <a:ext cx="1965881"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3200">
                <a:ln w="12700">
                  <a:solidFill>
                    <a:schemeClr val="accent5"/>
                  </a:solidFill>
                </a:ln>
                <a:solidFill>
                  <a:srgbClr val="92D050"/>
                </a:solidFill>
              </a:defRPr>
            </a:lvl1pPr>
          </a:lstStyle>
          <a:p>
            <a:pPr/>
            <a:r>
              <a:t>Pentecost</a:t>
            </a:r>
          </a:p>
        </p:txBody>
      </p:sp>
      <p:sp>
        <p:nvSpPr>
          <p:cNvPr id="238" name="Arrow"/>
          <p:cNvSpPr/>
          <p:nvPr/>
        </p:nvSpPr>
        <p:spPr>
          <a:xfrm rot="5400000">
            <a:off x="1464073" y="502441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39" name="Trumpets"/>
          <p:cNvSpPr txBox="1"/>
          <p:nvPr/>
        </p:nvSpPr>
        <p:spPr>
          <a:xfrm>
            <a:off x="909773" y="5455918"/>
            <a:ext cx="1880554"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3200">
                <a:ln w="22225">
                  <a:solidFill>
                    <a:schemeClr val="accent2"/>
                  </a:solidFill>
                </a:ln>
                <a:solidFill>
                  <a:srgbClr val="FFE5B5"/>
                </a:solidFill>
              </a:defRPr>
            </a:lvl1pPr>
          </a:lstStyle>
          <a:p>
            <a:pPr/>
            <a:r>
              <a:t>Trumpets</a:t>
            </a:r>
          </a:p>
        </p:txBody>
      </p:sp>
      <p:sp>
        <p:nvSpPr>
          <p:cNvPr id="240" name="Arrow"/>
          <p:cNvSpPr/>
          <p:nvPr/>
        </p:nvSpPr>
        <p:spPr>
          <a:xfrm>
            <a:off x="3155569" y="5730952"/>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41" name="Day of…"/>
          <p:cNvSpPr txBox="1"/>
          <p:nvPr/>
        </p:nvSpPr>
        <p:spPr>
          <a:xfrm>
            <a:off x="4039094" y="5191581"/>
            <a:ext cx="2209960" cy="1031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b="1" sz="3200">
                <a:ln w="12700">
                  <a:solidFill>
                    <a:schemeClr val="accent4"/>
                  </a:solidFill>
                </a:ln>
                <a:solidFill>
                  <a:srgbClr val="FFB57D"/>
                </a:solidFill>
              </a:defRPr>
            </a:pPr>
            <a:r>
              <a:t>Day of </a:t>
            </a:r>
          </a:p>
          <a:p>
            <a:pPr algn="ctr">
              <a:defRPr b="1" sz="3200">
                <a:ln w="12700">
                  <a:solidFill>
                    <a:schemeClr val="accent4"/>
                  </a:solidFill>
                </a:ln>
                <a:solidFill>
                  <a:srgbClr val="FFB57D"/>
                </a:solidFill>
              </a:defRPr>
            </a:pPr>
            <a:r>
              <a:t>Atonement</a:t>
            </a:r>
          </a:p>
        </p:txBody>
      </p:sp>
      <p:sp>
        <p:nvSpPr>
          <p:cNvPr id="242" name="Arrow"/>
          <p:cNvSpPr/>
          <p:nvPr/>
        </p:nvSpPr>
        <p:spPr>
          <a:xfrm>
            <a:off x="6565651" y="5685728"/>
            <a:ext cx="695460" cy="244700"/>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43" name="Tabernacles"/>
          <p:cNvSpPr txBox="1"/>
          <p:nvPr/>
        </p:nvSpPr>
        <p:spPr>
          <a:xfrm>
            <a:off x="7095344" y="5286640"/>
            <a:ext cx="3911872" cy="891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5400" u="sng">
                <a:ln w="6600">
                  <a:solidFill>
                    <a:schemeClr val="accent2"/>
                  </a:solidFill>
                </a:ln>
                <a:solidFill>
                  <a:srgbClr val="FFFFFF"/>
                </a:solidFill>
                <a:effectLst>
                  <a:outerShdw sx="100000" sy="100000" kx="0" ky="0" algn="b" rotWithShape="0" blurRad="0" dist="38100" dir="2700000">
                    <a:schemeClr val="accent2"/>
                  </a:outerShdw>
                </a:effectLst>
              </a:defRPr>
            </a:lvl1pPr>
          </a:lstStyle>
          <a:p>
            <a:pPr/>
            <a:r>
              <a:t>Tabernacles</a:t>
            </a:r>
          </a:p>
        </p:txBody>
      </p:sp>
      <p:sp>
        <p:nvSpPr>
          <p:cNvPr id="244" name="Fulfilled in New Jerusalem when YHWH dwells with us forever!…"/>
          <p:cNvSpPr txBox="1"/>
          <p:nvPr/>
        </p:nvSpPr>
        <p:spPr>
          <a:xfrm>
            <a:off x="5692461" y="1620569"/>
            <a:ext cx="5539597" cy="4003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pPr>
            <a:r>
              <a:t>Fulfilled in New Jerusalem when YHWH dwells with us forever!</a:t>
            </a:r>
          </a:p>
          <a:p>
            <a:pPr/>
          </a:p>
          <a:p>
            <a:pPr>
              <a:defRPr i="1"/>
            </a:pPr>
            <a:r>
              <a:t>Rev 21: 1Then I saw “a new heaven and a new earth,” for the first heaven and the first earth had passed away, and there was no longer any sea. 2I saw the Holy City, the new Jerusalem, coming down out of heaven from God, prepared as a bride beautifully dressed for her husband. 3And I heard a loud voice from the throne saying, “Look! </a:t>
            </a:r>
            <a:r>
              <a:rPr b="1"/>
              <a:t>God’s dwelling place is now among the people,</a:t>
            </a:r>
            <a:r>
              <a:t> and he </a:t>
            </a:r>
            <a:r>
              <a:rPr b="1"/>
              <a:t>will tabernacle </a:t>
            </a:r>
            <a:r>
              <a:t>with them. They will be his people, and God himself will be with them and be their God.”</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246" name="Spring Feast timeline ( 2015 )"/>
          <p:cNvSpPr txBox="1"/>
          <p:nvPr>
            <p:ph type="title"/>
          </p:nvPr>
        </p:nvSpPr>
        <p:spPr>
          <a:prstGeom prst="rect">
            <a:avLst/>
          </a:prstGeom>
        </p:spPr>
        <p:txBody>
          <a:bodyPr/>
          <a:lstStyle/>
          <a:p>
            <a:pPr/>
            <a:r>
              <a:t>Spring Feast timeline ( 2015 )</a:t>
            </a:r>
          </a:p>
        </p:txBody>
      </p:sp>
      <p:sp>
        <p:nvSpPr>
          <p:cNvPr id="247" name="Messiah’s blood atones for our sins…"/>
          <p:cNvSpPr txBox="1"/>
          <p:nvPr>
            <p:ph type="body" idx="1"/>
          </p:nvPr>
        </p:nvSpPr>
        <p:spPr>
          <a:xfrm>
            <a:off x="310165" y="1917650"/>
            <a:ext cx="10515601" cy="4351339"/>
          </a:xfrm>
          <a:prstGeom prst="rect">
            <a:avLst/>
          </a:prstGeom>
        </p:spPr>
        <p:txBody>
          <a:bodyPr/>
          <a:lstStyle/>
          <a:p>
            <a:pPr/>
            <a:r>
              <a:t>Messiah’s blood atones for our sins</a:t>
            </a:r>
          </a:p>
          <a:p>
            <a:pPr/>
          </a:p>
          <a:p>
            <a:pPr>
              <a:defRPr sz="1800"/>
            </a:pPr>
            <a:r>
              <a:t>Then we need to looking introspectively, and </a:t>
            </a:r>
          </a:p>
          <a:p>
            <a:pPr marL="0" indent="0">
              <a:buSzTx/>
              <a:buNone/>
              <a:defRPr sz="1800"/>
            </a:pPr>
            <a:r>
              <a:t>	repent of sin in our lives and live according</a:t>
            </a:r>
          </a:p>
          <a:p>
            <a:pPr marL="0" indent="0">
              <a:buSzTx/>
              <a:buNone/>
              <a:defRPr sz="1800"/>
            </a:pPr>
            <a:r>
              <a:t>	to Gods perfect laws</a:t>
            </a:r>
          </a:p>
          <a:p>
            <a:pPr>
              <a:defRPr sz="1800"/>
            </a:pPr>
          </a:p>
          <a:p>
            <a:pPr>
              <a:defRPr sz="1800"/>
            </a:pPr>
            <a:r>
              <a:t>We cant do this on our own – hence his </a:t>
            </a:r>
          </a:p>
          <a:p>
            <a:pPr marL="0" indent="0">
              <a:buSzTx/>
              <a:buNone/>
              <a:defRPr sz="1800"/>
            </a:pPr>
            <a:r>
              <a:t>	willingness to pour out His Spirit to help</a:t>
            </a:r>
          </a:p>
          <a:p>
            <a:pPr marL="0" indent="0">
              <a:buSzTx/>
              <a:buNone/>
              <a:defRPr sz="1800"/>
            </a:pPr>
            <a:r>
              <a:t>	us </a:t>
            </a:r>
          </a:p>
        </p:txBody>
      </p:sp>
      <p:pic>
        <p:nvPicPr>
          <p:cNvPr id="248" name="image14.pdf" descr="image14.pdf"/>
          <p:cNvPicPr>
            <a:picLocks noChangeAspect="1"/>
          </p:cNvPicPr>
          <p:nvPr/>
        </p:nvPicPr>
        <p:blipFill>
          <a:blip r:embed="rId2">
            <a:extLst/>
          </a:blip>
          <a:stretch>
            <a:fillRect/>
          </a:stretch>
        </p:blipFill>
        <p:spPr>
          <a:xfrm>
            <a:off x="7572777" y="1506634"/>
            <a:ext cx="4308036" cy="4989319"/>
          </a:xfrm>
          <a:prstGeom prst="rect">
            <a:avLst/>
          </a:prstGeom>
          <a:ln w="12700">
            <a:miter lim="400000"/>
          </a:ln>
        </p:spPr>
      </p:pic>
      <p:sp>
        <p:nvSpPr>
          <p:cNvPr id="249" name="Arrow"/>
          <p:cNvSpPr/>
          <p:nvPr/>
        </p:nvSpPr>
        <p:spPr>
          <a:xfrm>
            <a:off x="5782614" y="2047741"/>
            <a:ext cx="4790941" cy="206063"/>
          </a:xfrm>
          <a:prstGeom prst="rightArrow">
            <a:avLst>
              <a:gd name="adj1" fmla="val 50000"/>
              <a:gd name="adj2" fmla="val 50000"/>
            </a:avLst>
          </a:prstGeom>
          <a:solidFill>
            <a:srgbClr val="FF0000"/>
          </a:solidFill>
          <a:ln w="12700">
            <a:solidFill>
              <a:srgbClr val="A93719"/>
            </a:solidFill>
            <a:miter/>
          </a:ln>
        </p:spPr>
        <p:txBody>
          <a:bodyPr lIns="45719" rIns="45719" anchor="ctr"/>
          <a:lstStyle/>
          <a:p>
            <a:pPr algn="ctr">
              <a:defRPr>
                <a:solidFill>
                  <a:srgbClr val="FFFFFF"/>
                </a:solidFill>
              </a:defRPr>
            </a:pPr>
          </a:p>
        </p:txBody>
      </p:sp>
      <p:sp>
        <p:nvSpPr>
          <p:cNvPr id="250" name="Shape"/>
          <p:cNvSpPr/>
          <p:nvPr/>
        </p:nvSpPr>
        <p:spPr>
          <a:xfrm>
            <a:off x="10573555" y="1866136"/>
            <a:ext cx="780247" cy="8628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863"/>
                  <a:pt x="5833" y="19967"/>
                  <a:pt x="10800" y="19967"/>
                </a:cubicBezTo>
                <a:cubicBezTo>
                  <a:pt x="15767" y="19967"/>
                  <a:pt x="19794" y="15863"/>
                  <a:pt x="19794" y="10800"/>
                </a:cubicBezTo>
                <a:cubicBezTo>
                  <a:pt x="19794" y="5737"/>
                  <a:pt x="15767" y="1633"/>
                  <a:pt x="10800" y="1633"/>
                </a:cubicBezTo>
                <a:cubicBezTo>
                  <a:pt x="5833" y="1633"/>
                  <a:pt x="1806" y="5737"/>
                  <a:pt x="1806" y="10800"/>
                </a:cubicBezTo>
                <a:close/>
              </a:path>
            </a:pathLst>
          </a:custGeom>
          <a:solidFill>
            <a:srgbClr val="FF0000"/>
          </a:solidFill>
          <a:ln w="12700">
            <a:solidFill>
              <a:srgbClr val="A93719"/>
            </a:solidFill>
            <a:miter/>
          </a:ln>
        </p:spPr>
        <p:txBody>
          <a:bodyPr lIns="45719" rIns="45719" anchor="ctr"/>
          <a:lstStyle/>
          <a:p>
            <a:pPr algn="ctr"/>
          </a:p>
        </p:txBody>
      </p:sp>
      <p:sp>
        <p:nvSpPr>
          <p:cNvPr id="251" name="Rounded Rectangle"/>
          <p:cNvSpPr/>
          <p:nvPr/>
        </p:nvSpPr>
        <p:spPr>
          <a:xfrm>
            <a:off x="7544926" y="6128969"/>
            <a:ext cx="761807" cy="323223"/>
          </a:xfrm>
          <a:prstGeom prst="roundRect">
            <a:avLst>
              <a:gd name="adj" fmla="val 50000"/>
            </a:avLst>
          </a:prstGeom>
          <a:solidFill>
            <a:srgbClr val="FFFFFF"/>
          </a:solidFill>
          <a:ln w="12700">
            <a:solidFill>
              <a:schemeClr val="accent1"/>
            </a:solidFill>
            <a:miter/>
          </a:ln>
        </p:spPr>
        <p:txBody>
          <a:bodyPr lIns="45719" rIns="45719" anchor="ctr"/>
          <a:lstStyle/>
          <a:p>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253" name="Spring Feast timeline"/>
          <p:cNvSpPr txBox="1"/>
          <p:nvPr>
            <p:ph type="title"/>
          </p:nvPr>
        </p:nvSpPr>
        <p:spPr>
          <a:prstGeom prst="rect">
            <a:avLst/>
          </a:prstGeom>
        </p:spPr>
        <p:txBody>
          <a:bodyPr/>
          <a:lstStyle/>
          <a:p>
            <a:pPr/>
            <a:r>
              <a:t>Spring Feast timeline</a:t>
            </a:r>
          </a:p>
        </p:txBody>
      </p:sp>
      <p:sp>
        <p:nvSpPr>
          <p:cNvPr id="254" name="Messiah’s blood atones for our sins…"/>
          <p:cNvSpPr txBox="1"/>
          <p:nvPr>
            <p:ph type="body" idx="1"/>
          </p:nvPr>
        </p:nvSpPr>
        <p:spPr>
          <a:xfrm>
            <a:off x="310165" y="1917650"/>
            <a:ext cx="10515601" cy="4351339"/>
          </a:xfrm>
          <a:prstGeom prst="rect">
            <a:avLst/>
          </a:prstGeom>
        </p:spPr>
        <p:txBody>
          <a:bodyPr/>
          <a:lstStyle/>
          <a:p>
            <a:pPr>
              <a:defRPr sz="2000"/>
            </a:pPr>
            <a:r>
              <a:t>Messiah’s blood atones for our sins</a:t>
            </a:r>
          </a:p>
          <a:p>
            <a:pPr/>
          </a:p>
          <a:p>
            <a:pPr/>
            <a:r>
              <a:t>Then we need to look introspectively, and </a:t>
            </a:r>
          </a:p>
          <a:p>
            <a:pPr marL="0" indent="0">
              <a:buSzTx/>
              <a:buNone/>
            </a:pPr>
            <a:r>
              <a:t>	repent of sin in our lives and live according</a:t>
            </a:r>
          </a:p>
          <a:p>
            <a:pPr marL="0" indent="0">
              <a:buSzTx/>
              <a:buNone/>
            </a:pPr>
            <a:r>
              <a:t>	to Gods perfect laws</a:t>
            </a:r>
          </a:p>
          <a:p>
            <a:pPr/>
          </a:p>
          <a:p>
            <a:pPr>
              <a:defRPr sz="2000"/>
            </a:pPr>
            <a:r>
              <a:t>We cant do this on our own – hence his </a:t>
            </a:r>
          </a:p>
          <a:p>
            <a:pPr marL="0" indent="0">
              <a:buSzTx/>
              <a:buNone/>
              <a:defRPr sz="2000"/>
            </a:pPr>
            <a:r>
              <a:t>	willingness to pour out His Spirit to help</a:t>
            </a:r>
          </a:p>
          <a:p>
            <a:pPr marL="0" indent="0">
              <a:buSzTx/>
              <a:buNone/>
              <a:defRPr sz="2000"/>
            </a:pPr>
            <a:r>
              <a:t>	us </a:t>
            </a:r>
          </a:p>
        </p:txBody>
      </p:sp>
      <p:pic>
        <p:nvPicPr>
          <p:cNvPr id="255" name="image14.pdf" descr="image14.pdf"/>
          <p:cNvPicPr>
            <a:picLocks noChangeAspect="1"/>
          </p:cNvPicPr>
          <p:nvPr/>
        </p:nvPicPr>
        <p:blipFill>
          <a:blip r:embed="rId2">
            <a:extLst/>
          </a:blip>
          <a:stretch>
            <a:fillRect/>
          </a:stretch>
        </p:blipFill>
        <p:spPr>
          <a:xfrm>
            <a:off x="7572777" y="1506634"/>
            <a:ext cx="4308036" cy="4989319"/>
          </a:xfrm>
          <a:prstGeom prst="rect">
            <a:avLst/>
          </a:prstGeom>
          <a:ln w="12700">
            <a:miter lim="400000"/>
          </a:ln>
        </p:spPr>
      </p:pic>
      <p:sp>
        <p:nvSpPr>
          <p:cNvPr id="256" name="Arrow"/>
          <p:cNvSpPr/>
          <p:nvPr/>
        </p:nvSpPr>
        <p:spPr>
          <a:xfrm rot="20841308">
            <a:off x="7196776" y="2653752"/>
            <a:ext cx="3918164" cy="302827"/>
          </a:xfrm>
          <a:prstGeom prst="rightArrow">
            <a:avLst>
              <a:gd name="adj1" fmla="val 50000"/>
              <a:gd name="adj2" fmla="val 50000"/>
            </a:avLst>
          </a:prstGeom>
          <a:solidFill>
            <a:srgbClr val="FFFF00"/>
          </a:solidFill>
          <a:ln w="12700">
            <a:solidFill>
              <a:srgbClr val="A93719"/>
            </a:solidFill>
            <a:miter/>
          </a:ln>
        </p:spPr>
        <p:txBody>
          <a:bodyPr lIns="45719" rIns="45719" anchor="ctr"/>
          <a:lstStyle/>
          <a:p>
            <a:pPr algn="ctr">
              <a:defRPr>
                <a:solidFill>
                  <a:srgbClr val="FFFFFF"/>
                </a:solidFill>
              </a:defRPr>
            </a:pPr>
          </a:p>
        </p:txBody>
      </p:sp>
      <p:sp>
        <p:nvSpPr>
          <p:cNvPr id="257" name="Shape"/>
          <p:cNvSpPr/>
          <p:nvPr/>
        </p:nvSpPr>
        <p:spPr>
          <a:xfrm>
            <a:off x="11100566" y="1694302"/>
            <a:ext cx="888645" cy="9973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876"/>
                  <a:pt x="5833" y="19991"/>
                  <a:pt x="10800" y="19991"/>
                </a:cubicBezTo>
                <a:cubicBezTo>
                  <a:pt x="15767" y="19991"/>
                  <a:pt x="19794" y="15876"/>
                  <a:pt x="19794" y="10800"/>
                </a:cubicBezTo>
                <a:cubicBezTo>
                  <a:pt x="19794" y="5724"/>
                  <a:pt x="15767" y="1609"/>
                  <a:pt x="10800" y="1609"/>
                </a:cubicBezTo>
                <a:cubicBezTo>
                  <a:pt x="5833" y="1609"/>
                  <a:pt x="1806" y="5724"/>
                  <a:pt x="1806" y="10800"/>
                </a:cubicBezTo>
                <a:close/>
              </a:path>
            </a:pathLst>
          </a:custGeom>
          <a:solidFill>
            <a:srgbClr val="FFFF00"/>
          </a:solidFill>
          <a:ln w="12700">
            <a:solidFill>
              <a:srgbClr val="A93719"/>
            </a:solidFill>
            <a:miter/>
          </a:ln>
        </p:spPr>
        <p:txBody>
          <a:bodyPr lIns="45719" rIns="45719" anchor="ctr"/>
          <a:lstStyle/>
          <a:p>
            <a:pPr algn="ctr"/>
          </a:p>
        </p:txBody>
      </p:sp>
      <p:sp>
        <p:nvSpPr>
          <p:cNvPr id="258" name="Rectangle"/>
          <p:cNvSpPr/>
          <p:nvPr/>
        </p:nvSpPr>
        <p:spPr>
          <a:xfrm>
            <a:off x="7552116" y="6110055"/>
            <a:ext cx="797756" cy="391203"/>
          </a:xfrm>
          <a:prstGeom prst="rect">
            <a:avLst/>
          </a:prstGeom>
          <a:solidFill>
            <a:srgbClr val="FFFFFF"/>
          </a:solidFill>
          <a:ln w="12700">
            <a:solidFill>
              <a:schemeClr val="accent1"/>
            </a:solidFill>
            <a:miter/>
          </a:ln>
        </p:spPr>
        <p:txBody>
          <a:bodyPr lIns="45719" rIns="45719" anchor="ctr"/>
          <a:lstStyle/>
          <a:p>
            <a:p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260" name="Spring Feast timeline"/>
          <p:cNvSpPr txBox="1"/>
          <p:nvPr>
            <p:ph type="title"/>
          </p:nvPr>
        </p:nvSpPr>
        <p:spPr>
          <a:prstGeom prst="rect">
            <a:avLst/>
          </a:prstGeom>
        </p:spPr>
        <p:txBody>
          <a:bodyPr/>
          <a:lstStyle/>
          <a:p>
            <a:pPr/>
            <a:r>
              <a:t>Spring Feast timeline</a:t>
            </a:r>
          </a:p>
        </p:txBody>
      </p:sp>
      <p:sp>
        <p:nvSpPr>
          <p:cNvPr id="261" name="Messiah’s blood atones for our sins…"/>
          <p:cNvSpPr txBox="1"/>
          <p:nvPr>
            <p:ph type="body" idx="1"/>
          </p:nvPr>
        </p:nvSpPr>
        <p:spPr>
          <a:xfrm>
            <a:off x="351108" y="1917651"/>
            <a:ext cx="10515601" cy="4351339"/>
          </a:xfrm>
          <a:prstGeom prst="rect">
            <a:avLst/>
          </a:prstGeom>
        </p:spPr>
        <p:txBody>
          <a:bodyPr/>
          <a:lstStyle/>
          <a:p>
            <a:pPr>
              <a:lnSpc>
                <a:spcPct val="81000"/>
              </a:lnSpc>
              <a:defRPr sz="2000"/>
            </a:pPr>
            <a:r>
              <a:t>Messiah’s blood atones for our sins</a:t>
            </a:r>
          </a:p>
          <a:p>
            <a:pPr>
              <a:lnSpc>
                <a:spcPct val="81000"/>
              </a:lnSpc>
              <a:defRPr sz="2000"/>
            </a:pPr>
          </a:p>
          <a:p>
            <a:pPr>
              <a:lnSpc>
                <a:spcPct val="81000"/>
              </a:lnSpc>
              <a:defRPr sz="2000"/>
            </a:pPr>
            <a:r>
              <a:t>Then we need to looking introspectively, and </a:t>
            </a:r>
          </a:p>
          <a:p>
            <a:pPr marL="0" indent="0">
              <a:lnSpc>
                <a:spcPct val="81000"/>
              </a:lnSpc>
              <a:buSzTx/>
              <a:buNone/>
              <a:defRPr sz="2000"/>
            </a:pPr>
            <a:r>
              <a:t>	repent of sin in our lives and live according</a:t>
            </a:r>
          </a:p>
          <a:p>
            <a:pPr marL="0" indent="0">
              <a:lnSpc>
                <a:spcPct val="81000"/>
              </a:lnSpc>
              <a:buSzTx/>
              <a:buNone/>
              <a:defRPr sz="2000"/>
            </a:pPr>
            <a:r>
              <a:t>	to Gods perfect laws</a:t>
            </a:r>
          </a:p>
          <a:p>
            <a:pPr>
              <a:lnSpc>
                <a:spcPct val="81000"/>
              </a:lnSpc>
            </a:pPr>
          </a:p>
          <a:p>
            <a:pPr>
              <a:lnSpc>
                <a:spcPct val="81000"/>
              </a:lnSpc>
            </a:pPr>
          </a:p>
          <a:p>
            <a:pPr>
              <a:lnSpc>
                <a:spcPct val="81000"/>
              </a:lnSpc>
            </a:pPr>
            <a:r>
              <a:t>We cant do this on our own – hence his </a:t>
            </a:r>
          </a:p>
          <a:p>
            <a:pPr marL="0" indent="0">
              <a:lnSpc>
                <a:spcPct val="81000"/>
              </a:lnSpc>
              <a:buSzTx/>
              <a:buNone/>
            </a:pPr>
            <a:r>
              <a:t>	willingness to pour out His Spirit to help</a:t>
            </a:r>
          </a:p>
          <a:p>
            <a:pPr marL="0" indent="0">
              <a:lnSpc>
                <a:spcPct val="81000"/>
              </a:lnSpc>
              <a:buSzTx/>
              <a:buNone/>
            </a:pPr>
            <a:r>
              <a:t>	us </a:t>
            </a:r>
          </a:p>
        </p:txBody>
      </p:sp>
      <p:pic>
        <p:nvPicPr>
          <p:cNvPr id="262" name="image14.pdf" descr="image14.pdf"/>
          <p:cNvPicPr>
            <a:picLocks noChangeAspect="1"/>
          </p:cNvPicPr>
          <p:nvPr/>
        </p:nvPicPr>
        <p:blipFill>
          <a:blip r:embed="rId2">
            <a:extLst/>
          </a:blip>
          <a:stretch>
            <a:fillRect/>
          </a:stretch>
        </p:blipFill>
        <p:spPr>
          <a:xfrm>
            <a:off x="7572777" y="1506634"/>
            <a:ext cx="4308036" cy="4989319"/>
          </a:xfrm>
          <a:prstGeom prst="rect">
            <a:avLst/>
          </a:prstGeom>
          <a:ln w="12700">
            <a:miter lim="400000"/>
          </a:ln>
        </p:spPr>
      </p:pic>
      <p:sp>
        <p:nvSpPr>
          <p:cNvPr id="263" name="Arrow"/>
          <p:cNvSpPr/>
          <p:nvPr/>
        </p:nvSpPr>
        <p:spPr>
          <a:xfrm rot="896869">
            <a:off x="5789929" y="5700398"/>
            <a:ext cx="1531768" cy="377426"/>
          </a:xfrm>
          <a:prstGeom prst="rightArrow">
            <a:avLst>
              <a:gd name="adj1" fmla="val 50000"/>
              <a:gd name="adj2" fmla="val 50000"/>
            </a:avLst>
          </a:prstGeom>
          <a:solidFill>
            <a:srgbClr val="FFC000"/>
          </a:solidFill>
          <a:ln w="12700">
            <a:solidFill>
              <a:srgbClr val="A93719"/>
            </a:solidFill>
            <a:miter/>
          </a:ln>
        </p:spPr>
        <p:txBody>
          <a:bodyPr lIns="45719" rIns="45719" anchor="ctr"/>
          <a:lstStyle/>
          <a:p>
            <a:pPr algn="ctr">
              <a:defRPr>
                <a:solidFill>
                  <a:srgbClr val="FFFFFF"/>
                </a:solidFill>
              </a:defRPr>
            </a:pPr>
          </a:p>
        </p:txBody>
      </p:sp>
      <p:sp>
        <p:nvSpPr>
          <p:cNvPr id="264" name="Shape"/>
          <p:cNvSpPr/>
          <p:nvPr/>
        </p:nvSpPr>
        <p:spPr>
          <a:xfrm>
            <a:off x="7418223" y="5568720"/>
            <a:ext cx="907513" cy="10898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6" y="10800"/>
                </a:moveTo>
                <a:cubicBezTo>
                  <a:pt x="1806" y="15934"/>
                  <a:pt x="5833" y="20096"/>
                  <a:pt x="10800" y="20096"/>
                </a:cubicBezTo>
                <a:cubicBezTo>
                  <a:pt x="15767" y="20096"/>
                  <a:pt x="19794" y="15934"/>
                  <a:pt x="19794" y="10800"/>
                </a:cubicBezTo>
                <a:cubicBezTo>
                  <a:pt x="19794" y="5666"/>
                  <a:pt x="15767" y="1504"/>
                  <a:pt x="10800" y="1504"/>
                </a:cubicBezTo>
                <a:cubicBezTo>
                  <a:pt x="5833" y="1504"/>
                  <a:pt x="1806" y="5666"/>
                  <a:pt x="1806" y="10800"/>
                </a:cubicBezTo>
                <a:close/>
              </a:path>
            </a:pathLst>
          </a:custGeom>
          <a:solidFill>
            <a:srgbClr val="FFB57D"/>
          </a:solidFill>
          <a:ln w="12700">
            <a:solidFill>
              <a:srgbClr val="A93719"/>
            </a:solidFill>
            <a:miter/>
          </a:ln>
        </p:spPr>
        <p:txBody>
          <a:bodyPr lIns="45719" rIns="45719" anchor="ctr"/>
          <a:lstStyle/>
          <a:p>
            <a:pPr algn="ctr"/>
          </a:p>
        </p:txBody>
      </p:sp>
      <p:pic>
        <p:nvPicPr>
          <p:cNvPr id="265" name="image15.jpeg" descr="image15.jpeg"/>
          <p:cNvPicPr>
            <a:picLocks noChangeAspect="1"/>
          </p:cNvPicPr>
          <p:nvPr/>
        </p:nvPicPr>
        <p:blipFill>
          <a:blip r:embed="rId3">
            <a:extLst/>
          </a:blip>
          <a:stretch>
            <a:fillRect/>
          </a:stretch>
        </p:blipFill>
        <p:spPr>
          <a:xfrm>
            <a:off x="-4174" y="5977718"/>
            <a:ext cx="1295943" cy="889467"/>
          </a:xfrm>
          <a:prstGeom prst="rect">
            <a:avLst/>
          </a:prstGeom>
          <a:ln w="12700">
            <a:miter lim="400000"/>
          </a:ln>
        </p:spPr>
      </p:pic>
      <p:sp>
        <p:nvSpPr>
          <p:cNvPr id="266" name="Rectangle"/>
          <p:cNvSpPr/>
          <p:nvPr/>
        </p:nvSpPr>
        <p:spPr>
          <a:xfrm>
            <a:off x="7530621" y="6117042"/>
            <a:ext cx="711478" cy="445452"/>
          </a:xfrm>
          <a:prstGeom prst="rect">
            <a:avLst/>
          </a:prstGeom>
          <a:solidFill>
            <a:srgbClr val="FFFFFF"/>
          </a:solidFill>
          <a:ln w="12700">
            <a:solidFill>
              <a:schemeClr val="accent1"/>
            </a:solidFill>
            <a:miter/>
          </a:ln>
        </p:spPr>
        <p:txBody>
          <a:bodyPr lIns="45719" rIns="45719" anchor="ctr"/>
          <a:lstStyle/>
          <a:p>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268" name="So lets break it down…."/>
          <p:cNvSpPr txBox="1"/>
          <p:nvPr/>
        </p:nvSpPr>
        <p:spPr>
          <a:xfrm>
            <a:off x="1684146" y="192995"/>
            <a:ext cx="2516496"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So lets break it down….</a:t>
            </a:r>
          </a:p>
        </p:txBody>
      </p:sp>
      <p:sp>
        <p:nvSpPr>
          <p:cNvPr id="269" name="In the old testament they celebrated the Feast of Pentecost with Animal offerings/sacrifices that were given…"/>
          <p:cNvSpPr txBox="1"/>
          <p:nvPr/>
        </p:nvSpPr>
        <p:spPr>
          <a:xfrm>
            <a:off x="172277" y="841375"/>
            <a:ext cx="11542646" cy="2491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In the </a:t>
            </a:r>
            <a:r>
              <a:rPr b="1"/>
              <a:t>old testament</a:t>
            </a:r>
            <a:r>
              <a:t> they celebrated the Feast of Pentecost with Animal offerings/sacrifices that were given</a:t>
            </a:r>
          </a:p>
          <a:p>
            <a:pPr/>
            <a:r>
              <a:t> but the distinct difference was that </a:t>
            </a:r>
            <a:r>
              <a:rPr b="1"/>
              <a:t>loaves of bread containing yeast were offered</a:t>
            </a:r>
            <a:r>
              <a:t>. This is the only time </a:t>
            </a:r>
          </a:p>
          <a:p>
            <a:pPr/>
            <a:r>
              <a:t>throughout the bible that yeast was allowed in an offering.</a:t>
            </a:r>
          </a:p>
          <a:p>
            <a:pPr/>
          </a:p>
          <a:p>
            <a:pPr>
              <a:defRPr u="sng"/>
            </a:pPr>
            <a:r>
              <a:t>So what is the significance of yeast/leaven?</a:t>
            </a:r>
          </a:p>
          <a:p>
            <a:pPr/>
          </a:p>
          <a:p>
            <a:pPr/>
          </a:p>
          <a:p>
            <a:pPr/>
          </a:p>
          <a:p>
            <a:pPr/>
            <a:r>
              <a:t>   </a:t>
            </a:r>
          </a:p>
        </p:txBody>
      </p:sp>
      <p:pic>
        <p:nvPicPr>
          <p:cNvPr id="270" name="http://pilladvised.com/wp-content/uploads/2011/02/yeast5.jpg" descr="http://pilladvised.com/wp-content/uploads/2011/02/yeast5.jpg"/>
          <p:cNvPicPr>
            <a:picLocks noChangeAspect="1"/>
          </p:cNvPicPr>
          <p:nvPr/>
        </p:nvPicPr>
        <p:blipFill>
          <a:blip r:embed="rId2">
            <a:extLst/>
          </a:blip>
          <a:stretch>
            <a:fillRect/>
          </a:stretch>
        </p:blipFill>
        <p:spPr>
          <a:xfrm>
            <a:off x="7006104" y="1429554"/>
            <a:ext cx="1158022" cy="1127244"/>
          </a:xfrm>
          <a:prstGeom prst="rect">
            <a:avLst/>
          </a:prstGeom>
          <a:ln w="12700">
            <a:miter lim="400000"/>
          </a:ln>
        </p:spPr>
      </p:pic>
      <p:pic>
        <p:nvPicPr>
          <p:cNvPr id="271" name="http://bakersfoods.in/img/gallery/taste_enhancers/dried_yeast.jpg" descr="http://bakersfoods.in/img/gallery/taste_enhancers/dried_yeast.jpg"/>
          <p:cNvPicPr>
            <a:picLocks noChangeAspect="1"/>
          </p:cNvPicPr>
          <p:nvPr/>
        </p:nvPicPr>
        <p:blipFill>
          <a:blip r:embed="rId3">
            <a:extLst/>
          </a:blip>
          <a:stretch>
            <a:fillRect/>
          </a:stretch>
        </p:blipFill>
        <p:spPr>
          <a:xfrm>
            <a:off x="10965248" y="1451950"/>
            <a:ext cx="996649" cy="1270592"/>
          </a:xfrm>
          <a:prstGeom prst="rect">
            <a:avLst/>
          </a:prstGeom>
          <a:ln w="12700">
            <a:miter lim="400000"/>
          </a:ln>
        </p:spPr>
      </p:pic>
      <p:sp>
        <p:nvSpPr>
          <p:cNvPr id="272" name="Arrow"/>
          <p:cNvSpPr/>
          <p:nvPr/>
        </p:nvSpPr>
        <p:spPr>
          <a:xfrm>
            <a:off x="9787943" y="1429554"/>
            <a:ext cx="694969" cy="321974"/>
          </a:xfrm>
          <a:prstGeom prst="righ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73" name="Arrow"/>
          <p:cNvSpPr/>
          <p:nvPr/>
        </p:nvSpPr>
        <p:spPr>
          <a:xfrm>
            <a:off x="8306872" y="1867436"/>
            <a:ext cx="682582" cy="311419"/>
          </a:xfrm>
          <a:prstGeom prst="leftArrow">
            <a:avLst>
              <a:gd name="adj1" fmla="val 50000"/>
              <a:gd name="adj2" fmla="val 50000"/>
            </a:avLst>
          </a:prstGeom>
          <a:solidFill>
            <a:schemeClr val="accent1"/>
          </a:solidFill>
          <a:ln w="12700">
            <a:solidFill>
              <a:srgbClr val="A93719"/>
            </a:solidFill>
            <a:miter/>
          </a:ln>
        </p:spPr>
        <p:txBody>
          <a:bodyPr lIns="45719" rIns="45719" anchor="ctr"/>
          <a:lstStyle/>
          <a:p>
            <a:pPr algn="ctr">
              <a:defRPr>
                <a:solidFill>
                  <a:srgbClr val="FFFFFF"/>
                </a:solidFill>
              </a:defRPr>
            </a:pPr>
          </a:p>
        </p:txBody>
      </p:sp>
      <p:sp>
        <p:nvSpPr>
          <p:cNvPr id="274" name="or"/>
          <p:cNvSpPr txBox="1"/>
          <p:nvPr/>
        </p:nvSpPr>
        <p:spPr>
          <a:xfrm>
            <a:off x="8998540" y="1405772"/>
            <a:ext cx="785253" cy="891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5400">
                <a:ln w="6600">
                  <a:solidFill>
                    <a:schemeClr val="accent2"/>
                  </a:solidFill>
                </a:ln>
                <a:solidFill>
                  <a:srgbClr val="FFFFFF"/>
                </a:solidFill>
                <a:effectLst>
                  <a:outerShdw sx="100000" sy="100000" kx="0" ky="0" algn="b" rotWithShape="0" blurRad="0" dist="38100" dir="2700000">
                    <a:schemeClr val="accent2"/>
                  </a:outerShdw>
                </a:effectLst>
              </a:defRPr>
            </a:lvl1pPr>
          </a:lstStyle>
          <a:p>
            <a:pPr/>
            <a:r>
              <a:t>or</a:t>
            </a:r>
          </a:p>
        </p:txBody>
      </p:sp>
      <p:pic>
        <p:nvPicPr>
          <p:cNvPr id="275" name="image15.jpeg" descr="image15.jpeg"/>
          <p:cNvPicPr>
            <a:picLocks noChangeAspect="1"/>
          </p:cNvPicPr>
          <p:nvPr/>
        </p:nvPicPr>
        <p:blipFill>
          <a:blip r:embed="rId4">
            <a:extLst/>
          </a:blip>
          <a:stretch>
            <a:fillRect/>
          </a:stretch>
        </p:blipFill>
        <p:spPr>
          <a:xfrm>
            <a:off x="9787943" y="5207984"/>
            <a:ext cx="2404057" cy="1650017"/>
          </a:xfrm>
          <a:prstGeom prst="rect">
            <a:avLst/>
          </a:prstGeom>
          <a:ln w="12700">
            <a:miter lim="400000"/>
          </a:ln>
        </p:spPr>
      </p:pic>
      <p:sp>
        <p:nvSpPr>
          <p:cNvPr id="276" name="Mt 16:12 Then they understood how that he told them not to beware of the leaven (yeast ) of bread, but of the doctrine of the Pharisees and of the Sadducees.…"/>
          <p:cNvSpPr txBox="1"/>
          <p:nvPr/>
        </p:nvSpPr>
        <p:spPr>
          <a:xfrm>
            <a:off x="172277" y="2202637"/>
            <a:ext cx="10863620" cy="4536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u="sng"/>
            </a:pPr>
          </a:p>
          <a:p>
            <a:pPr>
              <a:defRPr i="1"/>
            </a:pPr>
            <a:r>
              <a:t>Mt 16:12 Then they understood how that he told them not to beware of the leaven (yeast ) of bread, but of </a:t>
            </a:r>
            <a:r>
              <a:rPr b="1"/>
              <a:t>the doctrine </a:t>
            </a:r>
            <a:r>
              <a:t>of the Pharisees and of the Sadducees.</a:t>
            </a:r>
          </a:p>
          <a:p>
            <a:pPr>
              <a:defRPr i="1"/>
            </a:pPr>
          </a:p>
          <a:p>
            <a:pPr>
              <a:defRPr i="1"/>
            </a:pPr>
            <a:r>
              <a:t>Lk 12:1 Meanwhile, when a crowd of many thousands had gathered, so that they were trampling on one another, Jesus began to speak first to his disciples, saying: “Be on your guard against </a:t>
            </a:r>
            <a:r>
              <a:rPr b="1"/>
              <a:t>the yeast </a:t>
            </a:r>
            <a:r>
              <a:t>of the Pharisees, which </a:t>
            </a:r>
            <a:r>
              <a:rPr b="1"/>
              <a:t>is hypocrisy</a:t>
            </a:r>
            <a:r>
              <a:t>.</a:t>
            </a:r>
          </a:p>
          <a:p>
            <a:pPr>
              <a:defRPr i="1"/>
            </a:pPr>
          </a:p>
          <a:p>
            <a:pPr>
              <a:defRPr i="1"/>
            </a:pPr>
            <a:r>
              <a:t>1C 5:6-8 Your boasting is not good. Don’t you know that a little </a:t>
            </a:r>
            <a:r>
              <a:rPr b="1"/>
              <a:t>yeast</a:t>
            </a:r>
            <a:r>
              <a:t> leavens the whole batch of dough? 7Get rid of the old yeast, so that you may be a new unleavened batch—as you really are. For Christ, our Passover lamb, has been sacrificed. 8 Therefore let us keep the Festival, not with the old bread </a:t>
            </a:r>
            <a:r>
              <a:rPr b="1"/>
              <a:t>leavened with malice and wickedness</a:t>
            </a:r>
            <a:r>
              <a:t>, but with the unleavened bread of sincerity and truth.</a:t>
            </a:r>
          </a:p>
          <a:p>
            <a:pPr>
              <a:defRPr b="1"/>
            </a:pPr>
          </a:p>
          <a:p>
            <a:pPr>
              <a:defRPr b="1" sz="2400"/>
            </a:pPr>
            <a:r>
              <a:t>Scripture interprets scripture so we see from the above that leaven/yeast</a:t>
            </a:r>
          </a:p>
          <a:p>
            <a:pPr>
              <a:defRPr b="1" sz="2400"/>
            </a:pPr>
            <a:r>
              <a:t>is seen to represent sin, hypocrisy, false doctrine etc. </a:t>
            </a:r>
          </a:p>
        </p:txBody>
      </p:sp>
    </p:spTree>
  </p:cSld>
  <p:clrMapOvr>
    <a:masterClrMapping/>
  </p:clrMapOvr>
  <mc:AlternateContent xmlns:mc="http://schemas.openxmlformats.org/markup-compatibility/2006">
    <mc:Choice xmlns:p14="http://schemas.microsoft.com/office/powerpoint/2010/main" Requires="p14">
      <p:transition spd="med" advClick="1" p14:dur="1000">
        <p:dissolve/>
      </p:transition>
    </mc:Choice>
    <mc:Fallback>
      <p:transition spd="med">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276"/>
                                        </p:tgtEl>
                                        <p:attrNameLst>
                                          <p:attrName>style.visibility</p:attrName>
                                        </p:attrNameLst>
                                      </p:cBhvr>
                                      <p:to>
                                        <p:strVal val="visible"/>
                                      </p:to>
                                    </p:set>
                                    <p:animEffect filter="dissolve" transition="in">
                                      <p:cBhvr>
                                        <p:cTn id="7" dur="500"/>
                                        <p:tgtEl>
                                          <p:spTgt spid="2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6" grpId="1"/>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278" name="Pentecost is a celebration of the wheat harvest…"/>
          <p:cNvSpPr txBox="1"/>
          <p:nvPr/>
        </p:nvSpPr>
        <p:spPr>
          <a:xfrm>
            <a:off x="742121" y="675861"/>
            <a:ext cx="9700591" cy="529272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15000"/>
              </a:lnSpc>
              <a:spcBef>
                <a:spcPts val="1000"/>
              </a:spcBef>
              <a:defRPr sz="3200" u="sng">
                <a:uFill>
                  <a:solidFill>
                    <a:srgbClr val="000000"/>
                  </a:solidFill>
                </a:uFill>
              </a:defRPr>
            </a:pPr>
            <a:r>
              <a:t>Pentecost is a celebration of the wheat harvest</a:t>
            </a:r>
            <a:endParaRPr>
              <a:latin typeface="+mn-lt"/>
              <a:ea typeface="+mn-ea"/>
              <a:cs typeface="+mn-cs"/>
              <a:sym typeface="Helvetica"/>
            </a:endParaRPr>
          </a:p>
          <a:p>
            <a:pPr>
              <a:defRPr i="1"/>
            </a:pPr>
            <a:r>
              <a:t>Ex 34:22 22“Celebrate the Festival of Weeks with the firstfruits of the </a:t>
            </a:r>
            <a:r>
              <a:rPr b="1"/>
              <a:t>wheat harvest</a:t>
            </a:r>
            <a:r>
              <a:t>…</a:t>
            </a:r>
          </a:p>
          <a:p>
            <a:pPr>
              <a:defRPr i="1">
                <a:solidFill>
                  <a:srgbClr val="808080"/>
                </a:solidFill>
              </a:defRPr>
            </a:pPr>
            <a:r>
              <a:t> </a:t>
            </a:r>
            <a:endParaRPr>
              <a:latin typeface="+mn-lt"/>
              <a:ea typeface="+mn-ea"/>
              <a:cs typeface="+mn-cs"/>
              <a:sym typeface="Helvetica"/>
            </a:endParaRPr>
          </a:p>
          <a:p>
            <a:pPr>
              <a:defRPr i="1"/>
            </a:pPr>
            <a:r>
              <a:t>Mt 13:24 . Jesus told them another parable: “The </a:t>
            </a:r>
            <a:r>
              <a:rPr b="1"/>
              <a:t>kingdom of heaven</a:t>
            </a:r>
            <a:r>
              <a:t> is like a man who sowed good </a:t>
            </a:r>
            <a:r>
              <a:rPr b="1"/>
              <a:t>seed i</a:t>
            </a:r>
            <a:r>
              <a:t>n his field. 25But while everyone was sleeping, his enemy came and sowed weeds among the wheat, and went away. 26When the </a:t>
            </a:r>
            <a:r>
              <a:rPr b="1"/>
              <a:t>wheat</a:t>
            </a:r>
            <a:r>
              <a:t> sprouted and formed heads, then the weeds also appeared.</a:t>
            </a:r>
            <a:endParaRPr>
              <a:latin typeface="+mn-lt"/>
              <a:ea typeface="+mn-ea"/>
              <a:cs typeface="+mn-cs"/>
              <a:sym typeface="Helvetica"/>
            </a:endParaRPr>
          </a:p>
          <a:p>
            <a:pPr>
              <a:defRPr i="1"/>
            </a:pPr>
            <a:r>
              <a:t>Mt 13:37 He answered and said unto them, He that sows the good seed is the Son of man;</a:t>
            </a:r>
            <a:endParaRPr>
              <a:latin typeface="+mn-lt"/>
              <a:ea typeface="+mn-ea"/>
              <a:cs typeface="+mn-cs"/>
              <a:sym typeface="Helvetica"/>
            </a:endParaRPr>
          </a:p>
          <a:p>
            <a:pPr>
              <a:defRPr i="1"/>
            </a:pPr>
            <a:r>
              <a:t>Mt 13:38 </a:t>
            </a:r>
            <a:r>
              <a:rPr b="1"/>
              <a:t>The field is the world; the good seed are the children of the kingdom; but the weeds are the children of the wicked [one];</a:t>
            </a:r>
            <a:endParaRPr>
              <a:latin typeface="+mn-lt"/>
              <a:ea typeface="+mn-ea"/>
              <a:cs typeface="+mn-cs"/>
              <a:sym typeface="Helvetica"/>
            </a:endParaRPr>
          </a:p>
          <a:p>
            <a:pPr/>
            <a:r>
              <a:t> </a:t>
            </a:r>
            <a:endParaRPr>
              <a:latin typeface="+mn-lt"/>
              <a:ea typeface="+mn-ea"/>
              <a:cs typeface="+mn-cs"/>
              <a:sym typeface="Helvetica"/>
            </a:endParaRPr>
          </a:p>
          <a:p>
            <a:pPr/>
          </a:p>
          <a:p>
            <a:pPr/>
            <a:r>
              <a:t>John the Baptist said:</a:t>
            </a:r>
          </a:p>
          <a:p>
            <a:pPr>
              <a:defRPr i="1"/>
            </a:pPr>
            <a:r>
              <a:t>Mt 3: 11“I baptize you with water for repentance. But after me comes one</a:t>
            </a:r>
          </a:p>
          <a:p>
            <a:pPr>
              <a:defRPr i="1"/>
            </a:pPr>
            <a:r>
              <a:t> who is more powerful than I, whose sandals I am not worthy to carry. He will</a:t>
            </a:r>
          </a:p>
          <a:p>
            <a:pPr>
              <a:defRPr i="1"/>
            </a:pPr>
            <a:r>
              <a:t> </a:t>
            </a:r>
            <a:r>
              <a:rPr b="1"/>
              <a:t>baptize you with the Holy Spirit and fire</a:t>
            </a:r>
            <a:r>
              <a:t>. 12His winnowing fork is in his hand,</a:t>
            </a:r>
          </a:p>
          <a:p>
            <a:pPr>
              <a:defRPr i="1"/>
            </a:pPr>
            <a:r>
              <a:t> and </a:t>
            </a:r>
            <a:r>
              <a:rPr b="1"/>
              <a:t>he will clear his threshing floor, gathering his wheat into the barn </a:t>
            </a:r>
            <a:r>
              <a:t>and</a:t>
            </a:r>
          </a:p>
          <a:p>
            <a:pPr>
              <a:defRPr i="1"/>
            </a:pPr>
            <a:r>
              <a:t> burning up the chaff with unquenchable fire.”</a:t>
            </a:r>
          </a:p>
        </p:txBody>
      </p:sp>
      <p:pic>
        <p:nvPicPr>
          <p:cNvPr id="279" name="image18.jpeg" descr="image18.jpeg"/>
          <p:cNvPicPr>
            <a:picLocks noChangeAspect="1"/>
          </p:cNvPicPr>
          <p:nvPr/>
        </p:nvPicPr>
        <p:blipFill>
          <a:blip r:embed="rId2">
            <a:extLst/>
          </a:blip>
          <a:stretch>
            <a:fillRect/>
          </a:stretch>
        </p:blipFill>
        <p:spPr>
          <a:xfrm>
            <a:off x="10194835" y="91492"/>
            <a:ext cx="1847851" cy="2476501"/>
          </a:xfrm>
          <a:prstGeom prst="rect">
            <a:avLst/>
          </a:prstGeom>
          <a:ln w="12700">
            <a:miter lim="400000"/>
          </a:ln>
        </p:spPr>
      </p:pic>
      <p:pic>
        <p:nvPicPr>
          <p:cNvPr id="280" name="image19.jpeg" descr="image19.jpeg"/>
          <p:cNvPicPr>
            <a:picLocks noChangeAspect="1"/>
          </p:cNvPicPr>
          <p:nvPr/>
        </p:nvPicPr>
        <p:blipFill>
          <a:blip r:embed="rId3">
            <a:extLst/>
          </a:blip>
          <a:stretch>
            <a:fillRect/>
          </a:stretch>
        </p:blipFill>
        <p:spPr>
          <a:xfrm>
            <a:off x="9181713" y="4255783"/>
            <a:ext cx="2927820" cy="2204344"/>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282" name="So those scriptures in Matthew set the scene of the interperatation of the…"/>
          <p:cNvSpPr txBox="1"/>
          <p:nvPr/>
        </p:nvSpPr>
        <p:spPr>
          <a:xfrm>
            <a:off x="2024726" y="379572"/>
            <a:ext cx="9032480" cy="2720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So those scriptures in Matthew set the scene of the interperatation of the</a:t>
            </a:r>
          </a:p>
          <a:p>
            <a:pPr>
              <a:defRPr b="1" sz="2000"/>
            </a:pPr>
            <a:r>
              <a:t>field </a:t>
            </a:r>
            <a:r>
              <a:rPr b="0"/>
              <a:t>= the </a:t>
            </a:r>
            <a:r>
              <a:t>world</a:t>
            </a:r>
          </a:p>
          <a:p>
            <a:pPr>
              <a:defRPr b="1" sz="2000"/>
            </a:pPr>
            <a:r>
              <a:t>good seed of wheat = children of YHWH</a:t>
            </a:r>
            <a:r>
              <a:rPr b="0"/>
              <a:t> </a:t>
            </a:r>
            <a:endParaRPr b="0"/>
          </a:p>
          <a:p>
            <a:pPr>
              <a:defRPr b="1" sz="2000"/>
            </a:pPr>
            <a:r>
              <a:t>weeds</a:t>
            </a:r>
            <a:r>
              <a:rPr b="0"/>
              <a:t>/tares = children of the </a:t>
            </a:r>
            <a:r>
              <a:t>evil </a:t>
            </a:r>
            <a:r>
              <a:rPr b="0"/>
              <a:t>one</a:t>
            </a:r>
            <a:endParaRPr b="0"/>
          </a:p>
          <a:p>
            <a:pPr>
              <a:defRPr sz="2000"/>
            </a:pPr>
          </a:p>
          <a:p>
            <a:pPr>
              <a:defRPr sz="2000"/>
            </a:pPr>
            <a:r>
              <a:t>Then Matthew 3 ties it together with John the Baptist tying up the illustration of</a:t>
            </a:r>
          </a:p>
          <a:p>
            <a:pPr>
              <a:defRPr sz="2000"/>
            </a:pPr>
            <a:r>
              <a:t> </a:t>
            </a:r>
            <a:r>
              <a:rPr b="1"/>
              <a:t>us being the wheat</a:t>
            </a:r>
            <a:r>
              <a:t> to the future event of </a:t>
            </a:r>
            <a:r>
              <a:rPr b="1"/>
              <a:t>baptism of the Holy Spirit </a:t>
            </a:r>
            <a:r>
              <a:t>and fire. </a:t>
            </a:r>
          </a:p>
        </p:txBody>
      </p:sp>
      <p:pic>
        <p:nvPicPr>
          <p:cNvPr id="283" name="image20.jpeg" descr="image20.jpeg"/>
          <p:cNvPicPr>
            <a:picLocks noChangeAspect="1"/>
          </p:cNvPicPr>
          <p:nvPr/>
        </p:nvPicPr>
        <p:blipFill>
          <a:blip r:embed="rId2">
            <a:extLst/>
          </a:blip>
          <a:stretch>
            <a:fillRect/>
          </a:stretch>
        </p:blipFill>
        <p:spPr>
          <a:xfrm>
            <a:off x="3203325" y="3120114"/>
            <a:ext cx="5428658" cy="3612526"/>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285" name="Acts 2:1 When the day of Pentecost came, they were all together in one place. 2 Suddenly a sound like the blowing of a violent wind came from heaven and filled the whole house where they were sitting. 3 They saw what seemed to be tongues of fire that separated and came to rest on each of them. 4 All of them were filled with the Holy Spirit and began to speak in other tongues as the Spirit enabled them.…"/>
          <p:cNvSpPr txBox="1"/>
          <p:nvPr/>
        </p:nvSpPr>
        <p:spPr>
          <a:xfrm>
            <a:off x="3810363" y="1465445"/>
            <a:ext cx="7598535" cy="222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i="1"/>
            </a:pPr>
            <a:r>
              <a:t>Acts 2:1 When the </a:t>
            </a:r>
            <a:r>
              <a:rPr b="1"/>
              <a:t>day of Pentecost </a:t>
            </a:r>
            <a:r>
              <a:t>came, they were all together in one place. 2 Suddenly a sound like the blowing of a violent wind came from heaven and filled the whole house where they were sitting. 3 They saw what seemed to be tongues of </a:t>
            </a:r>
            <a:r>
              <a:rPr b="1"/>
              <a:t>fire </a:t>
            </a:r>
            <a:r>
              <a:t>that separated and came to rest on each of them. 4 All of them were filled with the </a:t>
            </a:r>
            <a:r>
              <a:rPr b="1"/>
              <a:t>Holy Spirit</a:t>
            </a:r>
            <a:r>
              <a:t> and began to speak in other tongues as the Spirit enabled them.</a:t>
            </a:r>
          </a:p>
          <a:p>
            <a:pPr/>
          </a:p>
          <a:p>
            <a:pPr/>
            <a:r>
              <a:t>Amazing!</a:t>
            </a:r>
          </a:p>
        </p:txBody>
      </p:sp>
      <p:pic>
        <p:nvPicPr>
          <p:cNvPr id="286" name="image21.jpeg" descr="image21.jpeg"/>
          <p:cNvPicPr>
            <a:picLocks noChangeAspect="1"/>
          </p:cNvPicPr>
          <p:nvPr/>
        </p:nvPicPr>
        <p:blipFill>
          <a:blip r:embed="rId2">
            <a:extLst/>
          </a:blip>
          <a:stretch>
            <a:fillRect/>
          </a:stretch>
        </p:blipFill>
        <p:spPr>
          <a:xfrm>
            <a:off x="5988673" y="3606084"/>
            <a:ext cx="3744883" cy="3025865"/>
          </a:xfrm>
          <a:prstGeom prst="rect">
            <a:avLst/>
          </a:prstGeom>
          <a:ln w="12700">
            <a:miter lim="400000"/>
          </a:ln>
        </p:spPr>
      </p:pic>
      <p:pic>
        <p:nvPicPr>
          <p:cNvPr id="287" name="http://request.org.uk/restart/wp-content/uploads/sites/3/2014/06/Pent-2.png" descr="http://request.org.uk/restart/wp-content/uploads/sites/3/2014/06/Pent-2.png"/>
          <p:cNvPicPr>
            <a:picLocks noChangeAspect="1"/>
          </p:cNvPicPr>
          <p:nvPr/>
        </p:nvPicPr>
        <p:blipFill>
          <a:blip r:embed="rId3">
            <a:extLst/>
          </a:blip>
          <a:stretch>
            <a:fillRect/>
          </a:stretch>
        </p:blipFill>
        <p:spPr>
          <a:xfrm>
            <a:off x="1881344" y="4167663"/>
            <a:ext cx="3115660" cy="2337663"/>
          </a:xfrm>
          <a:prstGeom prst="rect">
            <a:avLst/>
          </a:prstGeom>
          <a:ln w="12700">
            <a:miter lim="400000"/>
          </a:ln>
        </p:spPr>
      </p:pic>
      <p:sp>
        <p:nvSpPr>
          <p:cNvPr id="288" name="Holy Spirit comes on the Feast of Pentecost"/>
          <p:cNvSpPr txBox="1"/>
          <p:nvPr/>
        </p:nvSpPr>
        <p:spPr>
          <a:xfrm rot="21012358">
            <a:off x="190594" y="759286"/>
            <a:ext cx="7054489" cy="497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800"/>
            </a:lvl1pPr>
          </a:lstStyle>
          <a:p>
            <a:pPr/>
            <a:r>
              <a:t>Holy Spirit comes on the Feast of Pentecost</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pic>
        <p:nvPicPr>
          <p:cNvPr id="290" name="image23.jpeg" descr="image23.jpeg"/>
          <p:cNvPicPr>
            <a:picLocks noChangeAspect="1"/>
          </p:cNvPicPr>
          <p:nvPr/>
        </p:nvPicPr>
        <p:blipFill>
          <a:blip r:embed="rId2">
            <a:extLst/>
          </a:blip>
          <a:stretch>
            <a:fillRect/>
          </a:stretch>
        </p:blipFill>
        <p:spPr>
          <a:xfrm>
            <a:off x="3778467" y="3067228"/>
            <a:ext cx="5955230" cy="3573138"/>
          </a:xfrm>
          <a:prstGeom prst="rect">
            <a:avLst/>
          </a:prstGeom>
          <a:ln w="12700">
            <a:miter lim="400000"/>
          </a:ln>
        </p:spPr>
      </p:pic>
      <p:sp>
        <p:nvSpPr>
          <p:cNvPr id="291" name="John 12:23 Jesus replied, “The hour has come for the Son of Man to be glorified.24 Very truly I tell you, unless a kernel of wheat falls to the ground and dies, it remains only a single seed. But if it dies, it produces many seeds.  25Anyone who loves their life will lose it, while anyone who hates their life in this world will keep it for eternal life."/>
          <p:cNvSpPr txBox="1"/>
          <p:nvPr/>
        </p:nvSpPr>
        <p:spPr>
          <a:xfrm>
            <a:off x="2705156" y="428169"/>
            <a:ext cx="7624293" cy="2580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pPr>
            <a:r>
              <a:t>John 12:23 Jesus replied, </a:t>
            </a:r>
            <a:r>
              <a:rPr i="1">
                <a:solidFill>
                  <a:srgbClr val="CC0000"/>
                </a:solidFill>
              </a:rPr>
              <a:t>“The hour has come for the Son of Man to be glorified.</a:t>
            </a:r>
            <a:r>
              <a:rPr i="1">
                <a:solidFill>
                  <a:srgbClr val="777777"/>
                </a:solidFill>
              </a:rPr>
              <a:t>24 </a:t>
            </a:r>
            <a:r>
              <a:rPr i="1">
                <a:solidFill>
                  <a:srgbClr val="CC0000"/>
                </a:solidFill>
              </a:rPr>
              <a:t>Very truly I tell you</a:t>
            </a:r>
            <a:r>
              <a:rPr b="1" i="1">
                <a:solidFill>
                  <a:srgbClr val="CC0000"/>
                </a:solidFill>
              </a:rPr>
              <a:t>, unless a kernel of wheat falls to the ground and dies, it remains only a single seed. But if it dies, it produces many seeds</a:t>
            </a:r>
            <a:r>
              <a:rPr i="1">
                <a:solidFill>
                  <a:srgbClr val="CC0000"/>
                </a:solidFill>
              </a:rPr>
              <a:t>.  </a:t>
            </a:r>
            <a:r>
              <a:rPr i="1">
                <a:solidFill>
                  <a:srgbClr val="777777"/>
                </a:solidFill>
              </a:rPr>
              <a:t>25</a:t>
            </a:r>
            <a:r>
              <a:rPr i="1">
                <a:solidFill>
                  <a:srgbClr val="CC0000"/>
                </a:solidFill>
              </a:rPr>
              <a:t>Anyone who loves their life will lose it, while anyone who hates their life in this world will keep it for eternal life.</a:t>
            </a:r>
          </a:p>
        </p:txBody>
      </p:sp>
      <p:sp>
        <p:nvSpPr>
          <p:cNvPr id="292" name="Dying to self"/>
          <p:cNvSpPr txBox="1"/>
          <p:nvPr/>
        </p:nvSpPr>
        <p:spPr>
          <a:xfrm rot="20112264">
            <a:off x="437773" y="3735152"/>
            <a:ext cx="2660041"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600"/>
            </a:lvl1pPr>
          </a:lstStyle>
          <a:p>
            <a:pPr/>
            <a:r>
              <a:t>Dying to self</a:t>
            </a:r>
          </a:p>
        </p:txBody>
      </p:sp>
      <p:sp>
        <p:nvSpPr>
          <p:cNvPr id="293" name="Matt 16:24…"/>
          <p:cNvSpPr txBox="1"/>
          <p:nvPr/>
        </p:nvSpPr>
        <p:spPr>
          <a:xfrm>
            <a:off x="429364" y="5444723"/>
            <a:ext cx="2753353" cy="80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pPr>
            <a:r>
              <a:t>Matt 16:24</a:t>
            </a:r>
          </a:p>
          <a:p>
            <a:pPr>
              <a:defRPr sz="2400"/>
            </a:pPr>
            <a:r>
              <a:t>Romans 6:1-14</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295" name="Jews believe that the Torah was given to Moses on Mt Sinai near the time of the Feast of Pentecost. Sadly that day Moses came down and saw the people worshipping the Golden Calf and so 3000 people were killed that day….(Exodus 32:25-27 )…"/>
          <p:cNvSpPr txBox="1"/>
          <p:nvPr/>
        </p:nvSpPr>
        <p:spPr>
          <a:xfrm>
            <a:off x="1535475" y="366594"/>
            <a:ext cx="8826322" cy="4003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pPr>
            <a:r>
              <a:t>Jews believe that the Torah was given to Moses on Mt Sinai near the time of the Feast of Pentecost. Sadly that day Moses came down and saw the people worshipping the Golden Calf and so </a:t>
            </a:r>
            <a:r>
              <a:rPr b="1"/>
              <a:t>3000 people were killed that day</a:t>
            </a:r>
            <a:r>
              <a:rPr i="1" sz="1800"/>
              <a:t>….(Exodus 32:25-27 )</a:t>
            </a:r>
            <a:endParaRPr i="1" sz="1800"/>
          </a:p>
          <a:p>
            <a:pPr>
              <a:defRPr sz="2400"/>
            </a:pPr>
          </a:p>
          <a:p>
            <a:pPr>
              <a:defRPr sz="2400"/>
            </a:pPr>
            <a:r>
              <a:t>Incredibly on the Feast of Pentecost as Peter spoke to all the people about the Good News it says this: </a:t>
            </a:r>
          </a:p>
          <a:p>
            <a:pPr>
              <a:defRPr sz="2400"/>
            </a:pPr>
          </a:p>
          <a:p>
            <a:pPr>
              <a:defRPr sz="2400"/>
            </a:pPr>
            <a:r>
              <a:t>Acts 2:41 Those who accepted his message were baptized, and about </a:t>
            </a:r>
            <a:r>
              <a:rPr b="1"/>
              <a:t>three thousand were added to their number that day.</a:t>
            </a:r>
            <a:endParaRPr b="1"/>
          </a:p>
        </p:txBody>
      </p:sp>
      <p:pic>
        <p:nvPicPr>
          <p:cNvPr id="296" name="image24.jpeg" descr="image24.jpeg"/>
          <p:cNvPicPr>
            <a:picLocks noChangeAspect="1"/>
          </p:cNvPicPr>
          <p:nvPr/>
        </p:nvPicPr>
        <p:blipFill>
          <a:blip r:embed="rId2">
            <a:extLst/>
          </a:blip>
          <a:srcRect l="0" t="0" r="34831" b="0"/>
          <a:stretch>
            <a:fillRect/>
          </a:stretch>
        </p:blipFill>
        <p:spPr>
          <a:xfrm>
            <a:off x="3132225" y="4108872"/>
            <a:ext cx="6124318" cy="2749128"/>
          </a:xfrm>
          <a:prstGeom prst="rect">
            <a:avLst/>
          </a:prstGeom>
          <a:ln w="12700">
            <a:miter lim="400000"/>
          </a:ln>
        </p:spPr>
      </p:pic>
      <p:sp>
        <p:nvSpPr>
          <p:cNvPr id="297" name="2 Cor 3:4-18"/>
          <p:cNvSpPr txBox="1"/>
          <p:nvPr/>
        </p:nvSpPr>
        <p:spPr>
          <a:xfrm rot="19206689">
            <a:off x="402263" y="4723840"/>
            <a:ext cx="2332197"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200"/>
            </a:lvl1pPr>
          </a:lstStyle>
          <a:p>
            <a:pPr/>
            <a:r>
              <a:t>2 Cor 3:4-18</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299" name="Feast of Pentecost is an amazing picture of how after accepting the Messiah as our Passover Lamb who atones for our sins….then spending a week in Feast of Unleavened Bread looking deeply into ourselves and becoming aware and repenting of our sin…. then 50 days later we realise that we are still sinful human beings! But in this feast we see how our Father accepts us as we are, sinful beings with false doctrine, hypocritical actions etc ( represented by the loaves with yeast in them waved before him). We see then that its only by the Holy Spirit’s power that we can overcome the sin in our lives and live according to His Torah, and that is why it is on this Feast that he poured His Spirit out on the first disciples!"/>
          <p:cNvSpPr txBox="1"/>
          <p:nvPr/>
        </p:nvSpPr>
        <p:spPr>
          <a:xfrm>
            <a:off x="1974495" y="1379323"/>
            <a:ext cx="8718998" cy="5425441"/>
          </a:xfrm>
          <a:prstGeom prst="rect">
            <a:avLst/>
          </a:prstGeom>
          <a:gradFill>
            <a:gsLst>
              <a:gs pos="0">
                <a:srgbClr val="F59D00"/>
              </a:gs>
              <a:gs pos="74000">
                <a:srgbClr val="F5AE9C"/>
              </a:gs>
              <a:gs pos="83000">
                <a:srgbClr val="F5AE9C"/>
              </a:gs>
              <a:gs pos="100000">
                <a:srgbClr val="F8C9BD"/>
              </a:gs>
            </a:gsLst>
            <a:lin ang="5400000"/>
          </a:gradFill>
          <a:ln w="12700">
            <a:miter lim="400000"/>
          </a:ln>
          <a:extLst>
            <a:ext uri="{C572A759-6A51-4108-AA02-DFA0A04FC94B}">
              <ma14:wrappingTextBoxFlag xmlns:ma14="http://schemas.microsoft.com/office/mac/drawingml/2011/main" val="1"/>
            </a:ext>
          </a:extLst>
        </p:spPr>
        <p:txBody>
          <a:bodyPr lIns="45719" rIns="45719">
            <a:spAutoFit/>
          </a:bodyPr>
          <a:lstStyle/>
          <a:p>
            <a:pPr>
              <a:defRPr sz="2400"/>
            </a:pPr>
            <a:r>
              <a:t>Feast of Pentecost is an amazing picture of how after accepting the Messiah as our Passover Lamb who atones for our sins….then spending a week in Feast of Unleavened Bread looking deeply into ourselves and becoming aware and repenting of our sin…. then 50 days later we realise that we </a:t>
            </a:r>
            <a:r>
              <a:rPr u="sng"/>
              <a:t>are still </a:t>
            </a:r>
            <a:r>
              <a:t>sinful human beings! But in this feast we see how our Father accepts us as we are, sinful beings with false doctrine, hypocritical actions etc ( represented by the loaves with yeast in them waved before him). We see then that </a:t>
            </a:r>
            <a:r>
              <a:rPr b="1"/>
              <a:t>its only by the Holy Spirit’s power that we can overcome the sin in our lives and live according to His Torah</a:t>
            </a:r>
            <a:r>
              <a:t>, and that is why it is on this Feast that he poured His Spirit out on the first disciples!</a:t>
            </a:r>
          </a:p>
          <a:p>
            <a:pPr>
              <a:defRPr sz="2400"/>
            </a:pPr>
          </a:p>
          <a:p>
            <a:pPr>
              <a:defRPr sz="2400"/>
            </a:pPr>
          </a:p>
        </p:txBody>
      </p:sp>
      <p:sp>
        <p:nvSpPr>
          <p:cNvPr id="300" name="Big Picture"/>
          <p:cNvSpPr txBox="1"/>
          <p:nvPr/>
        </p:nvSpPr>
        <p:spPr>
          <a:xfrm rot="21174410">
            <a:off x="391383" y="655836"/>
            <a:ext cx="2798823" cy="739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4400"/>
            </a:lvl1pPr>
          </a:lstStyle>
          <a:p>
            <a:pPr/>
            <a:r>
              <a:t>Big Picture</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59D00"/>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sp>
        <p:nvSpPr>
          <p:cNvPr id="302" name="Lessons in feast of Pentecost…"/>
          <p:cNvSpPr txBox="1"/>
          <p:nvPr/>
        </p:nvSpPr>
        <p:spPr>
          <a:xfrm>
            <a:off x="536620" y="207901"/>
            <a:ext cx="11336512" cy="703453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15000"/>
              </a:lnSpc>
              <a:spcBef>
                <a:spcPts val="1000"/>
              </a:spcBef>
              <a:defRPr sz="2800" u="sng">
                <a:uFill>
                  <a:solidFill>
                    <a:srgbClr val="000000"/>
                  </a:solidFill>
                </a:uFill>
              </a:defRPr>
            </a:pPr>
            <a:r>
              <a:t>Lessons in feast of Pentecost</a:t>
            </a:r>
            <a:endParaRPr>
              <a:latin typeface="+mn-lt"/>
              <a:ea typeface="+mn-ea"/>
              <a:cs typeface="+mn-cs"/>
              <a:sym typeface="Helvetica"/>
            </a:endParaRPr>
          </a:p>
          <a:p>
            <a:pPr marL="342900" indent="-342900">
              <a:lnSpc>
                <a:spcPct val="115000"/>
              </a:lnSpc>
              <a:spcBef>
                <a:spcPts val="1000"/>
              </a:spcBef>
              <a:buSzPts val="1600"/>
              <a:buAutoNum type="arabicPeriod" startAt="1"/>
              <a:tabLst>
                <a:tab pos="533400" algn="l"/>
              </a:tabLst>
              <a:defRPr sz="1600">
                <a:uFill>
                  <a:solidFill>
                    <a:srgbClr val="000000"/>
                  </a:solidFill>
                </a:uFill>
                <a:latin typeface="Trebuchet MS"/>
                <a:ea typeface="Trebuchet MS"/>
                <a:cs typeface="Trebuchet MS"/>
                <a:sym typeface="Trebuchet MS"/>
              </a:defRPr>
            </a:pPr>
            <a:r>
              <a:t>We are the wheat</a:t>
            </a:r>
            <a:r>
              <a:rPr>
                <a:latin typeface="ArialUnicodeMS"/>
                <a:ea typeface="ArialUnicodeMS"/>
                <a:cs typeface="ArialUnicodeMS"/>
                <a:sym typeface="ArialUnicodeMS"/>
              </a:rPr>
              <a:t>…</a:t>
            </a:r>
            <a:r>
              <a:t>.. wheat must fall to ground and die ie we must die to self, before it will bring forth fruit</a:t>
            </a:r>
            <a:r>
              <a:rPr>
                <a:latin typeface="ArialUnicodeMS"/>
                <a:ea typeface="ArialUnicodeMS"/>
                <a:cs typeface="ArialUnicodeMS"/>
                <a:sym typeface="ArialUnicodeMS"/>
              </a:rPr>
              <a:t>…</a:t>
            </a:r>
            <a:r>
              <a:t>. Completely not be taken in by things of this world, lay down all our hopes and dreams to Him</a:t>
            </a:r>
            <a:r>
              <a:rPr>
                <a:latin typeface="ArialUnicodeMS"/>
                <a:ea typeface="ArialUnicodeMS"/>
                <a:cs typeface="ArialUnicodeMS"/>
                <a:sym typeface="ArialUnicodeMS"/>
              </a:rPr>
              <a:t>…</a:t>
            </a:r>
          </a:p>
          <a:p>
            <a:pPr marL="342900" indent="-342900">
              <a:lnSpc>
                <a:spcPct val="115000"/>
              </a:lnSpc>
              <a:spcBef>
                <a:spcPts val="1000"/>
              </a:spcBef>
              <a:buSzPts val="1600"/>
              <a:buAutoNum type="arabicPeriod" startAt="1"/>
              <a:tabLst>
                <a:tab pos="533400" algn="l"/>
              </a:tabLst>
              <a:defRPr sz="1600">
                <a:uFill>
                  <a:solidFill>
                    <a:srgbClr val="000000"/>
                  </a:solidFill>
                </a:uFill>
                <a:latin typeface="Trebuchet MS"/>
                <a:ea typeface="Trebuchet MS"/>
                <a:cs typeface="Trebuchet MS"/>
                <a:sym typeface="Trebuchet MS"/>
              </a:defRPr>
            </a:pPr>
            <a:r>
              <a:t>At end of time the wheat is gathered into the barn and the chaff is burnt up</a:t>
            </a:r>
          </a:p>
          <a:p>
            <a:pPr marL="342900" indent="-342900">
              <a:lnSpc>
                <a:spcPct val="115000"/>
              </a:lnSpc>
              <a:spcBef>
                <a:spcPts val="1000"/>
              </a:spcBef>
              <a:buSzPts val="1600"/>
              <a:buAutoNum type="arabicPeriod" startAt="1"/>
              <a:tabLst>
                <a:tab pos="533400" algn="l"/>
              </a:tabLst>
              <a:defRPr sz="1600">
                <a:uFill>
                  <a:solidFill>
                    <a:srgbClr val="000000"/>
                  </a:solidFill>
                </a:uFill>
                <a:latin typeface="Trebuchet MS"/>
                <a:ea typeface="Trebuchet MS"/>
                <a:cs typeface="Trebuchet MS"/>
                <a:sym typeface="Trebuchet MS"/>
              </a:defRPr>
            </a:pPr>
            <a:r>
              <a:t>The field is the kingdom and there is wheat and weeds there</a:t>
            </a:r>
            <a:r>
              <a:rPr>
                <a:latin typeface="ArialUnicodeMS"/>
                <a:ea typeface="ArialUnicodeMS"/>
                <a:cs typeface="ArialUnicodeMS"/>
                <a:sym typeface="ArialUnicodeMS"/>
              </a:rPr>
              <a:t>…</a:t>
            </a:r>
            <a:r>
              <a:t>.will grow together until the harvest when the tares are first removed and thrown into the fire and burnt, and we are then harvested</a:t>
            </a:r>
            <a:r>
              <a:rPr>
                <a:latin typeface="ArialUnicodeMS"/>
                <a:ea typeface="ArialUnicodeMS"/>
                <a:cs typeface="ArialUnicodeMS"/>
                <a:sym typeface="ArialUnicodeMS"/>
              </a:rPr>
              <a:t>…</a:t>
            </a:r>
            <a:r>
              <a:t>.therefore there will be true and false believers present in the body of believers until the end</a:t>
            </a:r>
          </a:p>
          <a:p>
            <a:pPr marL="342900" indent="-342900">
              <a:lnSpc>
                <a:spcPct val="115000"/>
              </a:lnSpc>
              <a:spcBef>
                <a:spcPts val="1000"/>
              </a:spcBef>
              <a:buSzPts val="1600"/>
              <a:buAutoNum type="arabicPeriod" startAt="1"/>
              <a:tabLst>
                <a:tab pos="533400" algn="l"/>
              </a:tabLst>
              <a:defRPr sz="1600">
                <a:uFill>
                  <a:solidFill>
                    <a:srgbClr val="000000"/>
                  </a:solidFill>
                </a:uFill>
                <a:latin typeface="Trebuchet MS"/>
                <a:ea typeface="Trebuchet MS"/>
                <a:cs typeface="Trebuchet MS"/>
                <a:sym typeface="Trebuchet MS"/>
              </a:defRPr>
            </a:pPr>
            <a:r>
              <a:t>Saviour was going to baptize with fire, and at feast of Pentecost the disciples were all together when mighty wind came and tongues of fire rested on each of them and they spoke in tongues</a:t>
            </a:r>
            <a:r>
              <a:rPr>
                <a:latin typeface="ArialUnicodeMS"/>
                <a:ea typeface="ArialUnicodeMS"/>
                <a:cs typeface="ArialUnicodeMS"/>
                <a:sym typeface="ArialUnicodeMS"/>
              </a:rPr>
              <a:t>…</a:t>
            </a:r>
            <a:r>
              <a:t>.different to being thrown in the fire</a:t>
            </a:r>
            <a:r>
              <a:rPr>
                <a:latin typeface="ArialUnicodeMS"/>
                <a:ea typeface="ArialUnicodeMS"/>
                <a:cs typeface="ArialUnicodeMS"/>
                <a:sym typeface="ArialUnicodeMS"/>
              </a:rPr>
              <a:t>…</a:t>
            </a:r>
            <a:r>
              <a:rPr>
                <a:latin typeface="+mj-lt"/>
                <a:ea typeface="+mj-ea"/>
                <a:cs typeface="+mj-cs"/>
                <a:sym typeface="Calibri"/>
              </a:rPr>
              <a:t> </a:t>
            </a:r>
            <a:r>
              <a:t>again, fire can destroy or it can  ( like silver and gold ) refine and purify.</a:t>
            </a:r>
          </a:p>
          <a:p>
            <a:pPr marL="342900" indent="-342900">
              <a:lnSpc>
                <a:spcPct val="115000"/>
              </a:lnSpc>
              <a:spcBef>
                <a:spcPts val="1000"/>
              </a:spcBef>
              <a:buSzPts val="1600"/>
              <a:buAutoNum type="arabicPeriod" startAt="1"/>
              <a:tabLst>
                <a:tab pos="533400" algn="l"/>
              </a:tabLst>
              <a:defRPr sz="1600">
                <a:uFill>
                  <a:solidFill>
                    <a:srgbClr val="000000"/>
                  </a:solidFill>
                </a:uFill>
                <a:latin typeface="Trebuchet MS"/>
                <a:ea typeface="Trebuchet MS"/>
                <a:cs typeface="Trebuchet MS"/>
                <a:sym typeface="Trebuchet MS"/>
              </a:defRPr>
            </a:pPr>
            <a:r>
              <a:t>The loaves of bread in OT offered are uniquely with yeast/leaven</a:t>
            </a:r>
            <a:r>
              <a:rPr>
                <a:latin typeface="ArialUnicodeMS"/>
                <a:ea typeface="ArialUnicodeMS"/>
                <a:cs typeface="ArialUnicodeMS"/>
                <a:sym typeface="ArialUnicodeMS"/>
              </a:rPr>
              <a:t>…</a:t>
            </a:r>
            <a:r>
              <a:t>. Signifying sin/hypocricy/false doctrine etc</a:t>
            </a:r>
            <a:r>
              <a:rPr>
                <a:latin typeface="ArialUnicodeMS"/>
                <a:ea typeface="ArialUnicodeMS"/>
                <a:cs typeface="ArialUnicodeMS"/>
                <a:sym typeface="ArialUnicodeMS"/>
              </a:rPr>
              <a:t>…</a:t>
            </a:r>
            <a:r>
              <a:t>.yet again there is the theme of sin existing within the body and how this time the Father accepts that offering</a:t>
            </a:r>
            <a:r>
              <a:rPr>
                <a:latin typeface="ArialUnicodeMS"/>
                <a:ea typeface="ArialUnicodeMS"/>
                <a:cs typeface="ArialUnicodeMS"/>
                <a:sym typeface="ArialUnicodeMS"/>
              </a:rPr>
              <a:t>…</a:t>
            </a:r>
            <a:r>
              <a:t>.as in, he acknowledges that we still sin but he accepts us as we are. Following the feast cycle we would have accepted the Messiah as our Passover lamb which restores us into covenant with the Father.... We go through the time of introspection in feast of unleavened bread and are made aware of the sin and false doctrine in our lives... And then we come humbly to feast of Pentecost where we present ourselves as a loaf made of wheat and yeast...admitting we need his Holy Spirit to enable us to overcome sin.  And in His mercy YHWH accepts us. Incredible.</a:t>
            </a:r>
          </a:p>
          <a:p>
            <a:pPr marL="342900" indent="-342900">
              <a:lnSpc>
                <a:spcPct val="115000"/>
              </a:lnSpc>
              <a:spcBef>
                <a:spcPts val="1000"/>
              </a:spcBef>
              <a:buSzPts val="1600"/>
              <a:buAutoNum type="arabicPeriod" startAt="1"/>
              <a:tabLst>
                <a:tab pos="533400" algn="l"/>
              </a:tabLst>
              <a:defRPr sz="1600">
                <a:uFill>
                  <a:solidFill>
                    <a:srgbClr val="000000"/>
                  </a:solidFill>
                </a:uFill>
                <a:latin typeface="Trebuchet MS"/>
                <a:ea typeface="Trebuchet MS"/>
                <a:cs typeface="Trebuchet MS"/>
                <a:sym typeface="Trebuchet MS"/>
              </a:defRPr>
            </a:pPr>
            <a:r>
              <a:t>He warns us that</a:t>
            </a:r>
            <a:r>
              <a:rPr sz="1800"/>
              <a:t> </a:t>
            </a:r>
            <a:r>
              <a:rPr b="1" sz="1800"/>
              <a:t>unless we die to self, we will not produce fruit</a:t>
            </a:r>
            <a:r>
              <a:rPr sz="1800">
                <a:latin typeface="ArialUnicodeMS"/>
                <a:ea typeface="ArialUnicodeMS"/>
                <a:cs typeface="ArialUnicodeMS"/>
                <a:sym typeface="ArialUnicodeMS"/>
              </a:rPr>
              <a:t>…Lets produce fruit for him in this year to come!</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EF6F4"/>
            </a:gs>
            <a:gs pos="74000">
              <a:srgbClr val="F5AE9C"/>
            </a:gs>
            <a:gs pos="83000">
              <a:srgbClr val="F5AE9C"/>
            </a:gs>
            <a:gs pos="100000">
              <a:srgbClr val="F8C9BD"/>
            </a:gs>
          </a:gsLst>
          <a:lin ang="5400000" scaled="0"/>
        </a:gradFill>
      </p:bgPr>
    </p:bg>
    <p:spTree>
      <p:nvGrpSpPr>
        <p:cNvPr id="1" name=""/>
        <p:cNvGrpSpPr/>
        <p:nvPr/>
      </p:nvGrpSpPr>
      <p:grpSpPr>
        <a:xfrm>
          <a:off x="0" y="0"/>
          <a:ext cx="0" cy="0"/>
          <a:chOff x="0" y="0"/>
          <a:chExt cx="0" cy="0"/>
        </a:xfrm>
      </p:grpSpPr>
      <p:pic>
        <p:nvPicPr>
          <p:cNvPr id="304" name="image25.jpeg" descr="image25.jpeg"/>
          <p:cNvPicPr>
            <a:picLocks noChangeAspect="1"/>
          </p:cNvPicPr>
          <p:nvPr/>
        </p:nvPicPr>
        <p:blipFill>
          <a:blip r:embed="rId2">
            <a:extLst/>
          </a:blip>
          <a:stretch>
            <a:fillRect/>
          </a:stretch>
        </p:blipFill>
        <p:spPr>
          <a:xfrm rot="16538">
            <a:off x="3258356" y="1165671"/>
            <a:ext cx="5487809" cy="4110561"/>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E84C22"/>
      </a:accent1>
      <a:accent2>
        <a:srgbClr val="FFBD47"/>
      </a:accent2>
      <a:accent3>
        <a:srgbClr val="B64926"/>
      </a:accent3>
      <a:accent4>
        <a:srgbClr val="FF8427"/>
      </a:accent4>
      <a:accent5>
        <a:srgbClr val="CC9900"/>
      </a:accent5>
      <a:accent6>
        <a:srgbClr val="B22600"/>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E84C22"/>
      </a:accent1>
      <a:accent2>
        <a:srgbClr val="FFBD47"/>
      </a:accent2>
      <a:accent3>
        <a:srgbClr val="B64926"/>
      </a:accent3>
      <a:accent4>
        <a:srgbClr val="FF8427"/>
      </a:accent4>
      <a:accent5>
        <a:srgbClr val="CC9900"/>
      </a:accent5>
      <a:accent6>
        <a:srgbClr val="B22600"/>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